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bbc72cb0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bbc72cb0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bbc72cb0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bbc72cb0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bbc72cb0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9bbc72cb0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bbc72cb02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9bbc72cb02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bbc72cb02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9bbc72cb0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bbc72cb02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9bbc72cb02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b563d226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b563d226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bbc72cb02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9bbc72cb02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bbc72cb02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9bbc72cb0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9bbc72cb02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9bbc72cb02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b563d226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b563d226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bbc72cb02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9bbc72cb0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9bbc72cb02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9bbc72cb02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9bbc72cb02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9bbc72cb02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9bbc72cb02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9bbc72cb02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bbc72cb02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9bbc72cb02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9bbc72cb02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9bbc72cb02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9bbc72cb02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9bbc72cb02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9bbc72cb02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9bbc72cb02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9bbc72cb0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9bbc72cb0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9bbc72cb02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9bbc72cb02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b563d226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b563d226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9bbc72cb02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9bbc72cb02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9bbc72cb02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9bbc72cb02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9bbc72cb02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9bbc72cb0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9bbc72cb02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9bbc72cb02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9bbc72cb02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9bbc72cb02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9bbc72cb02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9bbc72cb02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9bbc72cb02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9bbc72cb02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9bbc72cb02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9bbc72cb02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9bbc72cb02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9bbc72cb02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9bbc72cb02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9bbc72cb02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bbc72cb0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bbc72cb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9bbc72cb02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9bbc72cb02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9bbc72cb02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9bbc72cb02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9bbc72cb02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9bbc72cb02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9bbc72cb02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9bbc72cb02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9bbc72cb02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9bbc72cb02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b563d226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b563d226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bbc72cb0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bbc72cb0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bbc72cb0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bbc72cb0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bbc72cb0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bbc72cb0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bbc72cb0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bbc72cb0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8.jpg"/><Relationship Id="rId7" Type="http://schemas.openxmlformats.org/officeDocument/2006/relationships/image" Target="../media/image9.png"/><Relationship Id="rId8" Type="http://schemas.openxmlformats.org/officeDocument/2006/relationships/hyperlink" Target="https://github.com/NOAA-EPIC/training-github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2.png"/><Relationship Id="rId7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1.png"/><Relationship Id="rId7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44.png"/><Relationship Id="rId7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0" Type="http://schemas.openxmlformats.org/officeDocument/2006/relationships/image" Target="../media/image9.png"/><Relationship Id="rId9" Type="http://schemas.openxmlformats.org/officeDocument/2006/relationships/hyperlink" Target="https://github.com/settings/profile" TargetMode="External"/><Relationship Id="rId5" Type="http://schemas.openxmlformats.org/officeDocument/2006/relationships/image" Target="../media/image8.jpg"/><Relationship Id="rId6" Type="http://schemas.openxmlformats.org/officeDocument/2006/relationships/image" Target="../media/image10.png"/><Relationship Id="rId7" Type="http://schemas.openxmlformats.org/officeDocument/2006/relationships/hyperlink" Target="https://github.com/" TargetMode="External"/><Relationship Id="rId8" Type="http://schemas.openxmlformats.org/officeDocument/2006/relationships/hyperlink" Target="https://github.com/setting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0" Type="http://schemas.openxmlformats.org/officeDocument/2006/relationships/image" Target="../media/image9.png"/><Relationship Id="rId9" Type="http://schemas.openxmlformats.org/officeDocument/2006/relationships/image" Target="../media/image14.png"/><Relationship Id="rId5" Type="http://schemas.openxmlformats.org/officeDocument/2006/relationships/image" Target="../media/image8.jpg"/><Relationship Id="rId6" Type="http://schemas.openxmlformats.org/officeDocument/2006/relationships/hyperlink" Target="https://github.com/" TargetMode="External"/><Relationship Id="rId7" Type="http://schemas.openxmlformats.org/officeDocument/2006/relationships/hyperlink" Target="https://github.com/settings" TargetMode="External"/><Relationship Id="rId8" Type="http://schemas.openxmlformats.org/officeDocument/2006/relationships/hyperlink" Target="https://github.com/settings/profil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1" Type="http://schemas.openxmlformats.org/officeDocument/2006/relationships/image" Target="../media/image9.png"/><Relationship Id="rId10" Type="http://schemas.openxmlformats.org/officeDocument/2006/relationships/image" Target="../media/image17.png"/><Relationship Id="rId9" Type="http://schemas.openxmlformats.org/officeDocument/2006/relationships/hyperlink" Target="https://github.com/settings/profile" TargetMode="External"/><Relationship Id="rId5" Type="http://schemas.openxmlformats.org/officeDocument/2006/relationships/image" Target="../media/image8.jpg"/><Relationship Id="rId6" Type="http://schemas.openxmlformats.org/officeDocument/2006/relationships/image" Target="../media/image14.png"/><Relationship Id="rId7" Type="http://schemas.openxmlformats.org/officeDocument/2006/relationships/hyperlink" Target="https://github.com/" TargetMode="External"/><Relationship Id="rId8" Type="http://schemas.openxmlformats.org/officeDocument/2006/relationships/hyperlink" Target="https://github.com/setting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1" Type="http://schemas.openxmlformats.org/officeDocument/2006/relationships/image" Target="../media/image16.png"/><Relationship Id="rId10" Type="http://schemas.openxmlformats.org/officeDocument/2006/relationships/image" Target="../media/image17.png"/><Relationship Id="rId12" Type="http://schemas.openxmlformats.org/officeDocument/2006/relationships/image" Target="../media/image9.png"/><Relationship Id="rId9" Type="http://schemas.openxmlformats.org/officeDocument/2006/relationships/image" Target="../media/image14.png"/><Relationship Id="rId5" Type="http://schemas.openxmlformats.org/officeDocument/2006/relationships/image" Target="../media/image8.jpg"/><Relationship Id="rId6" Type="http://schemas.openxmlformats.org/officeDocument/2006/relationships/hyperlink" Target="https://github.com/" TargetMode="External"/><Relationship Id="rId7" Type="http://schemas.openxmlformats.org/officeDocument/2006/relationships/hyperlink" Target="https://github.com/settings" TargetMode="External"/><Relationship Id="rId8" Type="http://schemas.openxmlformats.org/officeDocument/2006/relationships/hyperlink" Target="https://github.com/settings/profil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hyperlink" Target="https://github.com/NOAA-EPIC/training-github" TargetMode="External"/><Relationship Id="rId7" Type="http://schemas.openxmlformats.org/officeDocument/2006/relationships/hyperlink" Target="https://github.com/NOAA-EPIC/training-github/blob/main/README.md" TargetMode="External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hyperlink" Target="https://docs.github.com/en/authentication/connecting-to-github-with-ssh/generating-a-new-ssh-key-and-adding-it-to-the-ssh-agent" TargetMode="External"/><Relationship Id="rId13" Type="http://schemas.openxmlformats.org/officeDocument/2006/relationships/image" Target="../media/image9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hub.com/settings/ssh/new" TargetMode="External"/><Relationship Id="rId5" Type="http://schemas.openxmlformats.org/officeDocument/2006/relationships/image" Target="../media/image8.jpg"/><Relationship Id="rId6" Type="http://schemas.openxmlformats.org/officeDocument/2006/relationships/hyperlink" Target="https://github.com/settings/" TargetMode="External"/><Relationship Id="rId7" Type="http://schemas.openxmlformats.org/officeDocument/2006/relationships/hyperlink" Target="https://github.com/settings/" TargetMode="External"/><Relationship Id="rId8" Type="http://schemas.openxmlformats.org/officeDocument/2006/relationships/hyperlink" Target="https://github.com/settings/keys" TargetMode="External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hyperlink" Target="https://docs.github.com/en/authentication/connecting-to-github-with-ssh/generating-a-new-ssh-key-and-adding-it-to-the-ssh-agent" TargetMode="External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hub.com/settings/ssh/new" TargetMode="External"/><Relationship Id="rId5" Type="http://schemas.openxmlformats.org/officeDocument/2006/relationships/image" Target="../media/image8.jpg"/><Relationship Id="rId6" Type="http://schemas.openxmlformats.org/officeDocument/2006/relationships/hyperlink" Target="https://github.com/settings/" TargetMode="External"/><Relationship Id="rId7" Type="http://schemas.openxmlformats.org/officeDocument/2006/relationships/hyperlink" Target="https://github.com/settings/" TargetMode="External"/><Relationship Id="rId8" Type="http://schemas.openxmlformats.org/officeDocument/2006/relationships/hyperlink" Target="https://github.com/settings/keys" TargetMode="Externa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hyperlink" Target="https://docs.github.com/en/authentication/connecting-to-github-with-ssh/generating-a-new-ssh-key-and-adding-it-to-the-ssh-agent" TargetMode="External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hub.com/settings/ssh/new" TargetMode="External"/><Relationship Id="rId5" Type="http://schemas.openxmlformats.org/officeDocument/2006/relationships/image" Target="../media/image8.jpg"/><Relationship Id="rId6" Type="http://schemas.openxmlformats.org/officeDocument/2006/relationships/hyperlink" Target="https://github.com/settings/" TargetMode="External"/><Relationship Id="rId7" Type="http://schemas.openxmlformats.org/officeDocument/2006/relationships/hyperlink" Target="https://github.com/settings/" TargetMode="External"/><Relationship Id="rId8" Type="http://schemas.openxmlformats.org/officeDocument/2006/relationships/hyperlink" Target="https://github.com/settings/keys" TargetMode="Externa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hyperlink" Target="https://docs.github.com/en/authentication/connecting-to-github-with-ssh/generating-a-new-ssh-key-and-adding-it-to-the-ssh-agent" TargetMode="External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hub.com/settings/ssh/new" TargetMode="External"/><Relationship Id="rId5" Type="http://schemas.openxmlformats.org/officeDocument/2006/relationships/image" Target="../media/image8.jpg"/><Relationship Id="rId6" Type="http://schemas.openxmlformats.org/officeDocument/2006/relationships/hyperlink" Target="https://github.com/settings/" TargetMode="External"/><Relationship Id="rId7" Type="http://schemas.openxmlformats.org/officeDocument/2006/relationships/hyperlink" Target="https://github.com/settings/" TargetMode="External"/><Relationship Id="rId8" Type="http://schemas.openxmlformats.org/officeDocument/2006/relationships/hyperlink" Target="https://github.com/settings/keys" TargetMode="External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hyperlink" Target="https://docs.github.com/en/authentication/connecting-to-github-with-ssh/generating-a-new-ssh-key-and-adding-it-to-the-ssh-agent" TargetMode="External"/><Relationship Id="rId13" Type="http://schemas.openxmlformats.org/officeDocument/2006/relationships/image" Target="../media/image9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hub.com/settings/ssh/new" TargetMode="External"/><Relationship Id="rId5" Type="http://schemas.openxmlformats.org/officeDocument/2006/relationships/image" Target="../media/image8.jpg"/><Relationship Id="rId6" Type="http://schemas.openxmlformats.org/officeDocument/2006/relationships/hyperlink" Target="https://github.com/settings/" TargetMode="External"/><Relationship Id="rId7" Type="http://schemas.openxmlformats.org/officeDocument/2006/relationships/hyperlink" Target="https://github.com/settings/" TargetMode="External"/><Relationship Id="rId8" Type="http://schemas.openxmlformats.org/officeDocument/2006/relationships/hyperlink" Target="https://github.com/settings/keys" TargetMode="External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hyperlink" Target="https://docs.github.com/en/authentication/connecting-to-github-with-ssh/generating-a-new-ssh-key-and-adding-it-to-the-ssh-agent" TargetMode="External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hub.com/settings/ssh/new" TargetMode="External"/><Relationship Id="rId5" Type="http://schemas.openxmlformats.org/officeDocument/2006/relationships/image" Target="../media/image8.jpg"/><Relationship Id="rId6" Type="http://schemas.openxmlformats.org/officeDocument/2006/relationships/hyperlink" Target="https://github.com/settings/" TargetMode="External"/><Relationship Id="rId7" Type="http://schemas.openxmlformats.org/officeDocument/2006/relationships/hyperlink" Target="https://github.com/settings/" TargetMode="External"/><Relationship Id="rId8" Type="http://schemas.openxmlformats.org/officeDocument/2006/relationships/hyperlink" Target="https://github.com/settings/key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5" Type="http://schemas.openxmlformats.org/officeDocument/2006/relationships/image" Target="../media/image8.jpg"/><Relationship Id="rId6" Type="http://schemas.openxmlformats.org/officeDocument/2006/relationships/hyperlink" Target="https://www.ssh.com/academy/ssh/keygen" TargetMode="External"/><Relationship Id="rId7" Type="http://schemas.openxmlformats.org/officeDocument/2006/relationships/hyperlink" Target="https://docs.github.com/en/authentication/connecting-to-github-with-ssh/generating-a-new-ssh-key-and-adding-it-to-the-ssh-agent" TargetMode="External"/><Relationship Id="rId8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hyperlink" Target="https://github.com/new" TargetMode="External"/><Relationship Id="rId7" Type="http://schemas.openxmlformats.org/officeDocument/2006/relationships/image" Target="../media/image21.png"/><Relationship Id="rId8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hyperlink" Target="https://github.com/new" TargetMode="External"/><Relationship Id="rId7" Type="http://schemas.openxmlformats.org/officeDocument/2006/relationships/image" Target="../media/image23.png"/><Relationship Id="rId8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hyperlink" Target="https://github.com/new" TargetMode="External"/><Relationship Id="rId7" Type="http://schemas.openxmlformats.org/officeDocument/2006/relationships/image" Target="../media/image22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hyperlink" Target="https://github.com/new" TargetMode="External"/><Relationship Id="rId7" Type="http://schemas.openxmlformats.org/officeDocument/2006/relationships/image" Target="../media/image30.png"/><Relationship Id="rId8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36.png"/><Relationship Id="rId7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38.png"/><Relationship Id="rId7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39.png"/><Relationship Id="rId7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41.png"/><Relationship Id="rId7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hub.com/DavidHuber-NOAA/UIFCW_demo/fork" TargetMode="External"/><Relationship Id="rId5" Type="http://schemas.openxmlformats.org/officeDocument/2006/relationships/image" Target="../media/image8.jpg"/><Relationship Id="rId6" Type="http://schemas.openxmlformats.org/officeDocument/2006/relationships/hyperlink" Target="https://github.com/NOAA-EPIC/training-github" TargetMode="External"/><Relationship Id="rId7" Type="http://schemas.openxmlformats.org/officeDocument/2006/relationships/hyperlink" Target="https://github.com/ufs-community/ufs-srweather-app" TargetMode="External"/><Relationship Id="rId8" Type="http://schemas.openxmlformats.org/officeDocument/2006/relationships/hyperlink" Target="https://github.com/DavidHuber-NOAA/UIFCW_demo" TargetMode="External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hub.com/DavidHuber-NOAA/UIFCW_demo/fork" TargetMode="External"/><Relationship Id="rId5" Type="http://schemas.openxmlformats.org/officeDocument/2006/relationships/image" Target="../media/image8.jpg"/><Relationship Id="rId6" Type="http://schemas.openxmlformats.org/officeDocument/2006/relationships/hyperlink" Target="https://github.com/NOAA-EPIC/training-github" TargetMode="External"/><Relationship Id="rId7" Type="http://schemas.openxmlformats.org/officeDocument/2006/relationships/hyperlink" Target="https://github.com/ufs-community/ufs-srweather-app" TargetMode="External"/><Relationship Id="rId8" Type="http://schemas.openxmlformats.org/officeDocument/2006/relationships/hyperlink" Target="https://github.com/DavidHuber-NOAA/UIFCW_demo" TargetMode="External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1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hub.com/DavidHuber-NOAA/UIFCW_demo/fork" TargetMode="External"/><Relationship Id="rId5" Type="http://schemas.openxmlformats.org/officeDocument/2006/relationships/image" Target="../media/image8.jpg"/><Relationship Id="rId6" Type="http://schemas.openxmlformats.org/officeDocument/2006/relationships/hyperlink" Target="https://github.com/NOAA-EPIC/training-github" TargetMode="External"/><Relationship Id="rId7" Type="http://schemas.openxmlformats.org/officeDocument/2006/relationships/hyperlink" Target="https://github.com/ufs-community/ufs-srweather-app" TargetMode="External"/><Relationship Id="rId8" Type="http://schemas.openxmlformats.org/officeDocument/2006/relationships/hyperlink" Target="https://github.com/DavidHuber-NOAA/UIFCW_dem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31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hub.com/DavidHuber-NOAA/UIFCW_demo/fork" TargetMode="External"/><Relationship Id="rId5" Type="http://schemas.openxmlformats.org/officeDocument/2006/relationships/image" Target="../media/image8.jpg"/><Relationship Id="rId6" Type="http://schemas.openxmlformats.org/officeDocument/2006/relationships/hyperlink" Target="https://github.com/NOAA-EPIC/training-github" TargetMode="External"/><Relationship Id="rId7" Type="http://schemas.openxmlformats.org/officeDocument/2006/relationships/hyperlink" Target="https://github.com/ufs-community/ufs-srweather-app" TargetMode="External"/><Relationship Id="rId8" Type="http://schemas.openxmlformats.org/officeDocument/2006/relationships/hyperlink" Target="https://github.com/DavidHuber-NOAA/UIFCW_demo" TargetMode="External"/></Relationships>
</file>

<file path=ppt/slides/_rels/slide41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31.png"/><Relationship Id="rId5" Type="http://schemas.openxmlformats.org/officeDocument/2006/relationships/image" Target="../media/image8.jpg"/><Relationship Id="rId6" Type="http://schemas.openxmlformats.org/officeDocument/2006/relationships/hyperlink" Target="https://github.com/NOAA-EPIC/training-github" TargetMode="External"/><Relationship Id="rId7" Type="http://schemas.openxmlformats.org/officeDocument/2006/relationships/hyperlink" Target="https://github.com/DavidHuber-NOAA/UIFCW_demo" TargetMode="External"/><Relationship Id="rId8" Type="http://schemas.openxmlformats.org/officeDocument/2006/relationships/hyperlink" Target="https://github.com/DavidHuber-NOAA/UIFCW_demo/fork" TargetMode="External"/></Relationships>
</file>

<file path=ppt/slides/_rels/slide42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42.png"/><Relationship Id="rId5" Type="http://schemas.openxmlformats.org/officeDocument/2006/relationships/image" Target="../media/image8.jpg"/><Relationship Id="rId6" Type="http://schemas.openxmlformats.org/officeDocument/2006/relationships/hyperlink" Target="https://github.com/NOAA-EPIC/training-github" TargetMode="External"/><Relationship Id="rId7" Type="http://schemas.openxmlformats.org/officeDocument/2006/relationships/hyperlink" Target="https://github.com/DavidHuber-NOAA/UIFCW_demo" TargetMode="External"/><Relationship Id="rId8" Type="http://schemas.openxmlformats.org/officeDocument/2006/relationships/hyperlink" Target="https://github.com/DavidHuber-NOAA/UIFCW_demo/fork" TargetMode="External"/></Relationships>
</file>

<file path=ppt/slides/_rels/slide43.xml.rels><?xml version="1.0" encoding="UTF-8" standalone="yes"?><Relationships xmlns="http://schemas.openxmlformats.org/package/2006/relationships"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hub.com/DavidHuber-NOAA/UIFCW_demo/fork" TargetMode="External"/><Relationship Id="rId5" Type="http://schemas.openxmlformats.org/officeDocument/2006/relationships/image" Target="../media/image8.jpg"/><Relationship Id="rId6" Type="http://schemas.openxmlformats.org/officeDocument/2006/relationships/image" Target="../media/image9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hyperlink" Target="https://github.com/DavidHuber-NOAA/UIFCW_demo" TargetMode="External"/></Relationships>
</file>

<file path=ppt/slides/_rels/slide4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hub.com/DavidHuber-NOAA/UIFCW_demo/fork" TargetMode="External"/><Relationship Id="rId5" Type="http://schemas.openxmlformats.org/officeDocument/2006/relationships/image" Target="../media/image8.jpg"/><Relationship Id="rId6" Type="http://schemas.openxmlformats.org/officeDocument/2006/relationships/image" Target="../media/image9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hyperlink" Target="https://github.com/DavidHuber-NOAA/UIFCW_dem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813" y="2079350"/>
            <a:ext cx="4994376" cy="20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6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60" name="Google Shape;60;p13"/>
          <p:cNvSpPr txBox="1"/>
          <p:nvPr>
            <p:ph type="ctrTitle"/>
          </p:nvPr>
        </p:nvSpPr>
        <p:spPr>
          <a:xfrm>
            <a:off x="507975" y="832325"/>
            <a:ext cx="8385000" cy="13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778"/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EPIC </a:t>
            </a: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GitHub Tutorial: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78"/>
              <a:buFont typeface="Arial"/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Contributing to UFS/EPIC Repositories</a:t>
            </a:r>
            <a:endParaRPr sz="3600"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1057075" y="4276838"/>
            <a:ext cx="68712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1812" u="sng">
                <a:solidFill>
                  <a:schemeClr val="hlink"/>
                </a:solidFill>
                <a:hlinkClick r:id="rId8"/>
              </a:rPr>
              <a:t>https://github.com/NOAA-EPIC/training-github</a:t>
            </a:r>
            <a:endParaRPr sz="1812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-61675"/>
            <a:ext cx="9188352" cy="8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>
            <p:ph type="title"/>
          </p:nvPr>
        </p:nvSpPr>
        <p:spPr>
          <a:xfrm>
            <a:off x="301125" y="642197"/>
            <a:ext cx="5098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020">
                <a:solidFill>
                  <a:srgbClr val="1A9988"/>
                </a:solidFill>
              </a:rPr>
              <a:t>Common Local Git Commands</a:t>
            </a:r>
            <a:endParaRPr b="1" sz="2020">
              <a:solidFill>
                <a:srgbClr val="1A9988"/>
              </a:solidFill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 rotWithShape="1">
          <a:blip r:embed="rId6">
            <a:alphaModFix/>
          </a:blip>
          <a:srcRect b="51704" l="0" r="0" t="0"/>
          <a:stretch/>
        </p:blipFill>
        <p:spPr>
          <a:xfrm>
            <a:off x="4501500" y="1732478"/>
            <a:ext cx="4434425" cy="1074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5" name="Google Shape;175;p22"/>
          <p:cNvSpPr/>
          <p:nvPr/>
        </p:nvSpPr>
        <p:spPr>
          <a:xfrm>
            <a:off x="6242150" y="2152452"/>
            <a:ext cx="700200" cy="2685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78125" y="993525"/>
            <a:ext cx="4407900" cy="3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config</a:t>
            </a:r>
            <a:r>
              <a:rPr lang="en-US">
                <a:solidFill>
                  <a:srgbClr val="CCCCCC"/>
                </a:solidFill>
              </a:rPr>
              <a:t>: configure your git experience 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init</a:t>
            </a:r>
            <a:r>
              <a:rPr lang="en-US">
                <a:solidFill>
                  <a:srgbClr val="CCCCCC"/>
                </a:solidFill>
              </a:rPr>
              <a:t>: create a new local repository in the existing directory tracked by git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add: </a:t>
            </a:r>
            <a:r>
              <a:rPr lang="en-US">
                <a:solidFill>
                  <a:srgbClr val="CCCCCC"/>
                </a:solidFill>
              </a:rPr>
              <a:t>add files to be tracked by git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Char char="●"/>
            </a:pPr>
            <a:r>
              <a:rPr b="1" lang="en-US">
                <a:solidFill>
                  <a:srgbClr val="0C5ADB"/>
                </a:solidFill>
              </a:rPr>
              <a:t>commit</a:t>
            </a:r>
            <a:r>
              <a:rPr lang="en-US">
                <a:solidFill>
                  <a:srgbClr val="0C5ADB"/>
                </a:solidFill>
              </a:rPr>
              <a:t>: save changes made to the repo</a:t>
            </a:r>
            <a:endParaRPr>
              <a:solidFill>
                <a:srgbClr val="0C5ADB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branch</a:t>
            </a:r>
            <a:r>
              <a:rPr lang="en-US">
                <a:solidFill>
                  <a:srgbClr val="CCCCCC"/>
                </a:solidFill>
              </a:rPr>
              <a:t>: verify a current branch, copy the current branch to create a new one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checkout</a:t>
            </a:r>
            <a:r>
              <a:rPr lang="en-US">
                <a:solidFill>
                  <a:srgbClr val="CCCCCC"/>
                </a:solidFill>
              </a:rPr>
              <a:t>: check out a specific branch 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log: </a:t>
            </a:r>
            <a:r>
              <a:rPr lang="en-US">
                <a:solidFill>
                  <a:srgbClr val="CCCCCC"/>
                </a:solidFill>
              </a:rPr>
              <a:t>show recorded (committed) change history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status: </a:t>
            </a:r>
            <a:r>
              <a:rPr lang="en-US">
                <a:solidFill>
                  <a:srgbClr val="CCCCCC"/>
                </a:solidFill>
              </a:rPr>
              <a:t>show changes to repository since the recent commit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diff</a:t>
            </a:r>
            <a:r>
              <a:rPr lang="en-US">
                <a:solidFill>
                  <a:srgbClr val="CCCCCC"/>
                </a:solidFill>
              </a:rPr>
              <a:t>: show local file/line-by-line changes to the repository since the recent commit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-61675"/>
            <a:ext cx="9188352" cy="8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>
            <p:ph type="title"/>
          </p:nvPr>
        </p:nvSpPr>
        <p:spPr>
          <a:xfrm>
            <a:off x="301125" y="642197"/>
            <a:ext cx="5098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020">
                <a:solidFill>
                  <a:srgbClr val="1A9988"/>
                </a:solidFill>
              </a:rPr>
              <a:t>Common Local Git Commands</a:t>
            </a:r>
            <a:endParaRPr b="1" sz="2020">
              <a:solidFill>
                <a:srgbClr val="1A9988"/>
              </a:solidFill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 rotWithShape="1">
          <a:blip r:embed="rId6">
            <a:alphaModFix/>
          </a:blip>
          <a:srcRect b="17444" l="0" r="0" t="0"/>
          <a:stretch/>
        </p:blipFill>
        <p:spPr>
          <a:xfrm>
            <a:off x="4501500" y="1732473"/>
            <a:ext cx="4434425" cy="1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/>
          <p:nvPr/>
        </p:nvSpPr>
        <p:spPr>
          <a:xfrm>
            <a:off x="6259000" y="2750927"/>
            <a:ext cx="700200" cy="2685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/>
          <p:cNvSpPr txBox="1"/>
          <p:nvPr>
            <p:ph idx="1" type="body"/>
          </p:nvPr>
        </p:nvSpPr>
        <p:spPr>
          <a:xfrm>
            <a:off x="78125" y="993525"/>
            <a:ext cx="4407900" cy="3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config</a:t>
            </a:r>
            <a:r>
              <a:rPr lang="en-US">
                <a:solidFill>
                  <a:srgbClr val="CCCCCC"/>
                </a:solidFill>
              </a:rPr>
              <a:t>: configure your git experience 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init</a:t>
            </a:r>
            <a:r>
              <a:rPr lang="en-US">
                <a:solidFill>
                  <a:srgbClr val="CCCCCC"/>
                </a:solidFill>
              </a:rPr>
              <a:t>: create a new local repository in the existing directory tracked by git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add: </a:t>
            </a:r>
            <a:r>
              <a:rPr lang="en-US">
                <a:solidFill>
                  <a:srgbClr val="CCCCCC"/>
                </a:solidFill>
              </a:rPr>
              <a:t>add files to be tracked by git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commit</a:t>
            </a:r>
            <a:r>
              <a:rPr lang="en-US">
                <a:solidFill>
                  <a:srgbClr val="CCCCCC"/>
                </a:solidFill>
              </a:rPr>
              <a:t>: save changes made to the repo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Char char="●"/>
            </a:pPr>
            <a:r>
              <a:rPr b="1" lang="en-US">
                <a:solidFill>
                  <a:srgbClr val="0C5ADB"/>
                </a:solidFill>
              </a:rPr>
              <a:t>branch</a:t>
            </a:r>
            <a:r>
              <a:rPr lang="en-US">
                <a:solidFill>
                  <a:srgbClr val="0C5ADB"/>
                </a:solidFill>
              </a:rPr>
              <a:t>: verify a current branch, copy the current branch to create a new one</a:t>
            </a:r>
            <a:endParaRPr>
              <a:solidFill>
                <a:srgbClr val="0C5ADB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checkout</a:t>
            </a:r>
            <a:r>
              <a:rPr lang="en-US">
                <a:solidFill>
                  <a:srgbClr val="CCCCCC"/>
                </a:solidFill>
              </a:rPr>
              <a:t>: check out a specific branch 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log: </a:t>
            </a:r>
            <a:r>
              <a:rPr lang="en-US">
                <a:solidFill>
                  <a:srgbClr val="CCCCCC"/>
                </a:solidFill>
              </a:rPr>
              <a:t>show recorded (committed) change history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status: </a:t>
            </a:r>
            <a:r>
              <a:rPr lang="en-US">
                <a:solidFill>
                  <a:srgbClr val="CCCCCC"/>
                </a:solidFill>
              </a:rPr>
              <a:t>show changes to repository since the recent commit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diff</a:t>
            </a:r>
            <a:r>
              <a:rPr lang="en-US">
                <a:solidFill>
                  <a:srgbClr val="CCCCCC"/>
                </a:solidFill>
              </a:rPr>
              <a:t>: show local file/line-by-line changes to the repository since the recent commit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91" name="Google Shape;19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-61675"/>
            <a:ext cx="9188352" cy="8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>
            <p:ph type="title"/>
          </p:nvPr>
        </p:nvSpPr>
        <p:spPr>
          <a:xfrm>
            <a:off x="301125" y="642197"/>
            <a:ext cx="5098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020">
                <a:solidFill>
                  <a:srgbClr val="1A9988"/>
                </a:solidFill>
              </a:rPr>
              <a:t>Common Local Git Commands</a:t>
            </a:r>
            <a:endParaRPr b="1" sz="2020">
              <a:solidFill>
                <a:srgbClr val="1A9988"/>
              </a:solidFill>
            </a:endParaRPr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02" name="Google Shape;20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01500" y="1732475"/>
            <a:ext cx="4434425" cy="2224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" name="Google Shape;203;p24"/>
          <p:cNvSpPr/>
          <p:nvPr/>
        </p:nvSpPr>
        <p:spPr>
          <a:xfrm>
            <a:off x="6259000" y="3492675"/>
            <a:ext cx="803100" cy="2685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78125" y="993525"/>
            <a:ext cx="4407900" cy="3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config</a:t>
            </a:r>
            <a:r>
              <a:rPr lang="en-US">
                <a:solidFill>
                  <a:srgbClr val="CCCCCC"/>
                </a:solidFill>
              </a:rPr>
              <a:t>: configure your git experience</a:t>
            </a:r>
            <a:r>
              <a:rPr lang="en-US">
                <a:solidFill>
                  <a:srgbClr val="D9D9D9"/>
                </a:solidFill>
              </a:rPr>
              <a:t> </a:t>
            </a:r>
            <a:endParaRPr>
              <a:solidFill>
                <a:srgbClr val="D9D9D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init</a:t>
            </a:r>
            <a:r>
              <a:rPr lang="en-US">
                <a:solidFill>
                  <a:srgbClr val="CCCCCC"/>
                </a:solidFill>
              </a:rPr>
              <a:t>: create a new local repository in the existing directory tracked by git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add: </a:t>
            </a:r>
            <a:r>
              <a:rPr lang="en-US">
                <a:solidFill>
                  <a:srgbClr val="CCCCCC"/>
                </a:solidFill>
              </a:rPr>
              <a:t>add files to be tracked by git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commit</a:t>
            </a:r>
            <a:r>
              <a:rPr lang="en-US">
                <a:solidFill>
                  <a:srgbClr val="CCCCCC"/>
                </a:solidFill>
              </a:rPr>
              <a:t>: save changes made to the repo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branch</a:t>
            </a:r>
            <a:r>
              <a:rPr lang="en-US">
                <a:solidFill>
                  <a:srgbClr val="CCCCCC"/>
                </a:solidFill>
              </a:rPr>
              <a:t>: verify a current branch, copy the current branch to create a new one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Char char="●"/>
            </a:pPr>
            <a:r>
              <a:rPr b="1" lang="en-US">
                <a:solidFill>
                  <a:srgbClr val="0C5ADB"/>
                </a:solidFill>
              </a:rPr>
              <a:t>checkout</a:t>
            </a:r>
            <a:r>
              <a:rPr lang="en-US">
                <a:solidFill>
                  <a:srgbClr val="0C5ADB"/>
                </a:solidFill>
              </a:rPr>
              <a:t>: check out a specific branch </a:t>
            </a:r>
            <a:endParaRPr>
              <a:solidFill>
                <a:srgbClr val="0C5ADB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log: </a:t>
            </a:r>
            <a:r>
              <a:rPr lang="en-US">
                <a:solidFill>
                  <a:srgbClr val="CCCCCC"/>
                </a:solidFill>
              </a:rPr>
              <a:t>show recorded (committed) change history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status: </a:t>
            </a:r>
            <a:r>
              <a:rPr lang="en-US">
                <a:solidFill>
                  <a:srgbClr val="CCCCCC"/>
                </a:solidFill>
              </a:rPr>
              <a:t>show changes to repository since the recent commit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diff</a:t>
            </a:r>
            <a:r>
              <a:rPr lang="en-US">
                <a:solidFill>
                  <a:srgbClr val="CCCCCC"/>
                </a:solidFill>
              </a:rPr>
              <a:t>: show local file/line-by-line changes to the repository since the recent commit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05" name="Google Shape;20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-61675"/>
            <a:ext cx="9188352" cy="8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>
            <p:ph type="title"/>
          </p:nvPr>
        </p:nvSpPr>
        <p:spPr>
          <a:xfrm>
            <a:off x="301125" y="642197"/>
            <a:ext cx="5098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020">
                <a:solidFill>
                  <a:srgbClr val="1A9988"/>
                </a:solidFill>
              </a:rPr>
              <a:t>Common Local Git Commands</a:t>
            </a:r>
            <a:endParaRPr b="1" sz="2020">
              <a:solidFill>
                <a:srgbClr val="1A9988"/>
              </a:solidFill>
            </a:endParaRPr>
          </a:p>
        </p:txBody>
      </p:sp>
      <p:sp>
        <p:nvSpPr>
          <p:cNvPr id="213" name="Google Shape;213;p25"/>
          <p:cNvSpPr txBox="1"/>
          <p:nvPr>
            <p:ph idx="1" type="body"/>
          </p:nvPr>
        </p:nvSpPr>
        <p:spPr>
          <a:xfrm>
            <a:off x="78125" y="993525"/>
            <a:ext cx="4407900" cy="3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config</a:t>
            </a:r>
            <a:r>
              <a:rPr lang="en-US">
                <a:solidFill>
                  <a:srgbClr val="CCCCCC"/>
                </a:solidFill>
              </a:rPr>
              <a:t>: configure your git experience 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init</a:t>
            </a:r>
            <a:r>
              <a:rPr lang="en-US">
                <a:solidFill>
                  <a:srgbClr val="CCCCCC"/>
                </a:solidFill>
              </a:rPr>
              <a:t>: create a new local repository in the existing directory tracked by git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add: </a:t>
            </a:r>
            <a:r>
              <a:rPr lang="en-US">
                <a:solidFill>
                  <a:srgbClr val="CCCCCC"/>
                </a:solidFill>
              </a:rPr>
              <a:t>add files to be tracked by git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commit</a:t>
            </a:r>
            <a:r>
              <a:rPr lang="en-US">
                <a:solidFill>
                  <a:srgbClr val="CCCCCC"/>
                </a:solidFill>
              </a:rPr>
              <a:t>: save changes made to the repo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branch</a:t>
            </a:r>
            <a:r>
              <a:rPr lang="en-US">
                <a:solidFill>
                  <a:srgbClr val="CCCCCC"/>
                </a:solidFill>
              </a:rPr>
              <a:t>: verify a current branch, copy the current branch to create a new one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checkout</a:t>
            </a:r>
            <a:r>
              <a:rPr lang="en-US">
                <a:solidFill>
                  <a:srgbClr val="CCCCCC"/>
                </a:solidFill>
              </a:rPr>
              <a:t>: check out a specific branch 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Char char="●"/>
            </a:pPr>
            <a:r>
              <a:rPr b="1" lang="en-US">
                <a:solidFill>
                  <a:srgbClr val="0C5ADB"/>
                </a:solidFill>
              </a:rPr>
              <a:t>log: </a:t>
            </a:r>
            <a:r>
              <a:rPr lang="en-US">
                <a:solidFill>
                  <a:srgbClr val="0C5ADB"/>
                </a:solidFill>
              </a:rPr>
              <a:t>show recorded (committed) change history</a:t>
            </a:r>
            <a:endParaRPr>
              <a:solidFill>
                <a:srgbClr val="0C5ADB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status: </a:t>
            </a:r>
            <a:r>
              <a:rPr lang="en-US">
                <a:solidFill>
                  <a:srgbClr val="CCCCCC"/>
                </a:solidFill>
              </a:rPr>
              <a:t>show changes to repository since the recent commit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diff</a:t>
            </a:r>
            <a:r>
              <a:rPr lang="en-US">
                <a:solidFill>
                  <a:srgbClr val="CCCCCC"/>
                </a:solidFill>
              </a:rPr>
              <a:t>: show local file/line-by-line changes to the repository since the recent commit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7175" y="1224497"/>
            <a:ext cx="4434424" cy="281595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8" name="Google Shape;218;p25"/>
          <p:cNvSpPr/>
          <p:nvPr/>
        </p:nvSpPr>
        <p:spPr>
          <a:xfrm>
            <a:off x="6292725" y="2378725"/>
            <a:ext cx="561900" cy="2361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-61675"/>
            <a:ext cx="9188352" cy="8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>
            <p:ph type="title"/>
          </p:nvPr>
        </p:nvSpPr>
        <p:spPr>
          <a:xfrm>
            <a:off x="301125" y="642197"/>
            <a:ext cx="5098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020">
                <a:solidFill>
                  <a:srgbClr val="1A9988"/>
                </a:solidFill>
              </a:rPr>
              <a:t>Common Local Git Commands</a:t>
            </a:r>
            <a:endParaRPr b="1" sz="2020">
              <a:solidFill>
                <a:srgbClr val="1A9988"/>
              </a:solidFill>
            </a:endParaRPr>
          </a:p>
        </p:txBody>
      </p:sp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78125" y="993525"/>
            <a:ext cx="4407900" cy="3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b="1" lang="en-US">
                <a:solidFill>
                  <a:srgbClr val="D9D9D9"/>
                </a:solidFill>
              </a:rPr>
              <a:t>config</a:t>
            </a:r>
            <a:r>
              <a:rPr lang="en-US">
                <a:solidFill>
                  <a:srgbClr val="D9D9D9"/>
                </a:solidFill>
              </a:rPr>
              <a:t>: configure your git experience </a:t>
            </a:r>
            <a:endParaRPr>
              <a:solidFill>
                <a:srgbClr val="D9D9D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init</a:t>
            </a:r>
            <a:r>
              <a:rPr lang="en-US">
                <a:solidFill>
                  <a:srgbClr val="CCCCCC"/>
                </a:solidFill>
              </a:rPr>
              <a:t>: create a new local repository in the existing directory tracked by git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add: </a:t>
            </a:r>
            <a:r>
              <a:rPr lang="en-US">
                <a:solidFill>
                  <a:srgbClr val="CCCCCC"/>
                </a:solidFill>
              </a:rPr>
              <a:t>add files to be tracked by git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commit</a:t>
            </a:r>
            <a:r>
              <a:rPr lang="en-US">
                <a:solidFill>
                  <a:srgbClr val="CCCCCC"/>
                </a:solidFill>
              </a:rPr>
              <a:t>: save changes made to the repo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branch</a:t>
            </a:r>
            <a:r>
              <a:rPr lang="en-US">
                <a:solidFill>
                  <a:srgbClr val="CCCCCC"/>
                </a:solidFill>
              </a:rPr>
              <a:t>: verify a current branch, copy the current branch to create a new one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checkout</a:t>
            </a:r>
            <a:r>
              <a:rPr lang="en-US">
                <a:solidFill>
                  <a:srgbClr val="CCCCCC"/>
                </a:solidFill>
              </a:rPr>
              <a:t>: check out a specific branch 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log: </a:t>
            </a:r>
            <a:r>
              <a:rPr lang="en-US">
                <a:solidFill>
                  <a:srgbClr val="CCCCCC"/>
                </a:solidFill>
              </a:rPr>
              <a:t>show recorded (committed) change history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Char char="●"/>
            </a:pPr>
            <a:r>
              <a:rPr b="1" lang="en-US">
                <a:solidFill>
                  <a:srgbClr val="0C5ADB"/>
                </a:solidFill>
              </a:rPr>
              <a:t>status: </a:t>
            </a:r>
            <a:r>
              <a:rPr lang="en-US">
                <a:solidFill>
                  <a:srgbClr val="0C5ADB"/>
                </a:solidFill>
              </a:rPr>
              <a:t>show changes to repository since the recent commit</a:t>
            </a:r>
            <a:endParaRPr>
              <a:solidFill>
                <a:srgbClr val="0C5ADB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diff</a:t>
            </a:r>
            <a:r>
              <a:rPr lang="en-US">
                <a:solidFill>
                  <a:srgbClr val="CCCCCC"/>
                </a:solidFill>
              </a:rPr>
              <a:t>: show local file/line-by-line changes to the repository since the recent commit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 rotWithShape="1">
          <a:blip r:embed="rId6">
            <a:alphaModFix/>
          </a:blip>
          <a:srcRect b="41297" l="0" r="0" t="0"/>
          <a:stretch/>
        </p:blipFill>
        <p:spPr>
          <a:xfrm>
            <a:off x="4572000" y="1072100"/>
            <a:ext cx="4407899" cy="158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2" name="Google Shape;232;p26"/>
          <p:cNvSpPr/>
          <p:nvPr/>
        </p:nvSpPr>
        <p:spPr>
          <a:xfrm>
            <a:off x="6309575" y="993525"/>
            <a:ext cx="679800" cy="2727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/>
          <p:nvPr/>
        </p:nvSpPr>
        <p:spPr>
          <a:xfrm>
            <a:off x="6309575" y="1592675"/>
            <a:ext cx="679800" cy="2727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-61675"/>
            <a:ext cx="9188352" cy="8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/>
          <p:nvPr>
            <p:ph type="title"/>
          </p:nvPr>
        </p:nvSpPr>
        <p:spPr>
          <a:xfrm>
            <a:off x="301125" y="642197"/>
            <a:ext cx="5098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020">
                <a:solidFill>
                  <a:srgbClr val="1A9988"/>
                </a:solidFill>
              </a:rPr>
              <a:t>Common Local Git Commands</a:t>
            </a:r>
            <a:endParaRPr b="1" sz="2020">
              <a:solidFill>
                <a:srgbClr val="1A9988"/>
              </a:solidFill>
            </a:endParaRPr>
          </a:p>
        </p:txBody>
      </p:sp>
      <p:sp>
        <p:nvSpPr>
          <p:cNvPr id="242" name="Google Shape;242;p27"/>
          <p:cNvSpPr txBox="1"/>
          <p:nvPr>
            <p:ph idx="1" type="body"/>
          </p:nvPr>
        </p:nvSpPr>
        <p:spPr>
          <a:xfrm>
            <a:off x="78125" y="993525"/>
            <a:ext cx="4407900" cy="3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●"/>
            </a:pPr>
            <a:r>
              <a:rPr b="1" lang="en-US">
                <a:solidFill>
                  <a:srgbClr val="D9D9D9"/>
                </a:solidFill>
              </a:rPr>
              <a:t>config</a:t>
            </a:r>
            <a:r>
              <a:rPr lang="en-US">
                <a:solidFill>
                  <a:srgbClr val="D9D9D9"/>
                </a:solidFill>
              </a:rPr>
              <a:t>: configure your git experience </a:t>
            </a:r>
            <a:endParaRPr>
              <a:solidFill>
                <a:srgbClr val="D9D9D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init</a:t>
            </a:r>
            <a:r>
              <a:rPr lang="en-US">
                <a:solidFill>
                  <a:srgbClr val="CCCCCC"/>
                </a:solidFill>
              </a:rPr>
              <a:t>: create a new local repository in the existing directory tracked by git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add: </a:t>
            </a:r>
            <a:r>
              <a:rPr lang="en-US">
                <a:solidFill>
                  <a:srgbClr val="CCCCCC"/>
                </a:solidFill>
              </a:rPr>
              <a:t>add files to be tracked by git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commit</a:t>
            </a:r>
            <a:r>
              <a:rPr lang="en-US">
                <a:solidFill>
                  <a:srgbClr val="CCCCCC"/>
                </a:solidFill>
              </a:rPr>
              <a:t>: save changes made to the repo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branch</a:t>
            </a:r>
            <a:r>
              <a:rPr lang="en-US">
                <a:solidFill>
                  <a:srgbClr val="CCCCCC"/>
                </a:solidFill>
              </a:rPr>
              <a:t>: verify a current branch, copy the current branch to create a new one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checkout</a:t>
            </a:r>
            <a:r>
              <a:rPr lang="en-US">
                <a:solidFill>
                  <a:srgbClr val="CCCCCC"/>
                </a:solidFill>
              </a:rPr>
              <a:t>: check out a specific branch 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log: </a:t>
            </a:r>
            <a:r>
              <a:rPr lang="en-US">
                <a:solidFill>
                  <a:srgbClr val="CCCCCC"/>
                </a:solidFill>
              </a:rPr>
              <a:t>show recorded (committed) change history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status: </a:t>
            </a:r>
            <a:r>
              <a:rPr lang="en-US">
                <a:solidFill>
                  <a:srgbClr val="CCCCCC"/>
                </a:solidFill>
              </a:rPr>
              <a:t>show changes to repository since the recent commit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Char char="●"/>
            </a:pPr>
            <a:r>
              <a:rPr b="1" lang="en-US">
                <a:solidFill>
                  <a:srgbClr val="0C5ADB"/>
                </a:solidFill>
              </a:rPr>
              <a:t>diff</a:t>
            </a:r>
            <a:r>
              <a:rPr lang="en-US">
                <a:solidFill>
                  <a:srgbClr val="0C5ADB"/>
                </a:solidFill>
              </a:rPr>
              <a:t>: show local file/line-by-line changes to the repository since the recent commit</a:t>
            </a:r>
            <a:endParaRPr>
              <a:solidFill>
                <a:srgbClr val="0C5ADB"/>
              </a:solidFill>
            </a:endParaRPr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46" name="Google Shape;24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8575" y="1009526"/>
            <a:ext cx="3812066" cy="3423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/>
          <p:nvPr/>
        </p:nvSpPr>
        <p:spPr>
          <a:xfrm>
            <a:off x="6283125" y="959800"/>
            <a:ext cx="609000" cy="2064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7"/>
          <p:cNvSpPr/>
          <p:nvPr/>
        </p:nvSpPr>
        <p:spPr>
          <a:xfrm>
            <a:off x="6323600" y="1812275"/>
            <a:ext cx="909600" cy="2481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7"/>
          <p:cNvSpPr/>
          <p:nvPr/>
        </p:nvSpPr>
        <p:spPr>
          <a:xfrm>
            <a:off x="6323600" y="3371675"/>
            <a:ext cx="1466700" cy="3288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1" name="Google Shape;25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60" name="Google Shape;260;p28"/>
          <p:cNvSpPr txBox="1"/>
          <p:nvPr>
            <p:ph idx="4294967295" type="title"/>
          </p:nvPr>
        </p:nvSpPr>
        <p:spPr>
          <a:xfrm>
            <a:off x="233675" y="642197"/>
            <a:ext cx="5098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020">
                <a:solidFill>
                  <a:srgbClr val="1A9988"/>
                </a:solidFill>
              </a:rPr>
              <a:t>Creating a public GitHub profile</a:t>
            </a:r>
            <a:endParaRPr b="1" sz="2020">
              <a:solidFill>
                <a:srgbClr val="1A9988"/>
              </a:solidFill>
            </a:endParaRPr>
          </a:p>
        </p:txBody>
      </p:sp>
      <p:pic>
        <p:nvPicPr>
          <p:cNvPr id="261" name="Google Shape;26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01200" y="1104597"/>
            <a:ext cx="3441510" cy="32883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2" name="Google Shape;262;p28"/>
          <p:cNvSpPr txBox="1"/>
          <p:nvPr/>
        </p:nvSpPr>
        <p:spPr>
          <a:xfrm>
            <a:off x="360275" y="1238600"/>
            <a:ext cx="3991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Navigate to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https://github.com</a:t>
            </a:r>
            <a:r>
              <a:rPr lang="en-US">
                <a:solidFill>
                  <a:srgbClr val="0C5ADB"/>
                </a:solidFill>
              </a:rPr>
              <a:t> dashboard</a:t>
            </a:r>
            <a:endParaRPr>
              <a:solidFill>
                <a:srgbClr val="0C5ADB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○"/>
            </a:pPr>
            <a:r>
              <a:rPr lang="en-US">
                <a:solidFill>
                  <a:srgbClr val="CCCCCC"/>
                </a:solidFill>
              </a:rPr>
              <a:t>c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lick on your </a:t>
            </a:r>
            <a:r>
              <a:rPr lang="en-US">
                <a:solidFill>
                  <a:srgbClr val="CCCCCC"/>
                </a:solidFill>
              </a:rPr>
              <a:t>user picture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-US">
                <a:solidFill>
                  <a:srgbClr val="CCCCCC"/>
                </a:solidFill>
              </a:rPr>
              <a:t>Choose 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u="sng">
                <a:solidFill>
                  <a:srgbClr val="CCCC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Settings</a:t>
            </a:r>
            <a:r>
              <a:rPr lang="en-US">
                <a:solidFill>
                  <a:srgbClr val="CCCCCC"/>
                </a:solidFill>
              </a:rPr>
              <a:t> from the dropdown menu</a:t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Fill out your </a:t>
            </a:r>
            <a:r>
              <a:rPr lang="en-US" u="sng">
                <a:solidFill>
                  <a:srgbClr val="CCCCCC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public profile</a:t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9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360275" y="1238600"/>
            <a:ext cx="3991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Navigate to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https://github.com</a:t>
            </a:r>
            <a:r>
              <a:rPr lang="en-US">
                <a:solidFill>
                  <a:srgbClr val="0C5ADB"/>
                </a:solidFill>
              </a:rPr>
              <a:t> dashboard</a:t>
            </a:r>
            <a:endParaRPr>
              <a:solidFill>
                <a:srgbClr val="0C5ADB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Char char="○"/>
            </a:pPr>
            <a:r>
              <a:rPr lang="en-US">
                <a:solidFill>
                  <a:srgbClr val="0C5ADB"/>
                </a:solidFill>
              </a:rPr>
              <a:t>c</a:t>
            </a: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lick on your </a:t>
            </a:r>
            <a:r>
              <a:rPr lang="en-US">
                <a:solidFill>
                  <a:srgbClr val="0C5ADB"/>
                </a:solidFill>
              </a:rPr>
              <a:t>user picture</a:t>
            </a:r>
            <a:endParaRPr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-US">
                <a:solidFill>
                  <a:srgbClr val="CCCCCC"/>
                </a:solidFill>
              </a:rPr>
              <a:t>Choose 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u="sng">
                <a:solidFill>
                  <a:srgbClr val="CCCC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Settings</a:t>
            </a:r>
            <a:r>
              <a:rPr lang="en-US">
                <a:solidFill>
                  <a:srgbClr val="CCCCCC"/>
                </a:solidFill>
              </a:rPr>
              <a:t> from the dropdown menu</a:t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Fill out your </a:t>
            </a:r>
            <a:r>
              <a:rPr lang="en-US" u="sng">
                <a:solidFill>
                  <a:srgbClr val="CCCC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public profile</a:t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"/>
          <p:cNvSpPr txBox="1"/>
          <p:nvPr>
            <p:ph idx="4294967295" type="title"/>
          </p:nvPr>
        </p:nvSpPr>
        <p:spPr>
          <a:xfrm>
            <a:off x="233675" y="642197"/>
            <a:ext cx="5098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020">
                <a:solidFill>
                  <a:srgbClr val="1A9988"/>
                </a:solidFill>
              </a:rPr>
              <a:t>Creating a public GitHub profile</a:t>
            </a:r>
            <a:endParaRPr b="1" sz="2020">
              <a:solidFill>
                <a:srgbClr val="1A9988"/>
              </a:solidFill>
            </a:endParaRPr>
          </a:p>
        </p:txBody>
      </p:sp>
      <p:pic>
        <p:nvPicPr>
          <p:cNvPr id="275" name="Google Shape;275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01200" y="1104597"/>
            <a:ext cx="3441510" cy="32883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6" name="Google Shape;27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7" name="Google Shape;277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86" name="Google Shape;286;p30"/>
          <p:cNvSpPr txBox="1"/>
          <p:nvPr>
            <p:ph idx="4294967295" type="title"/>
          </p:nvPr>
        </p:nvSpPr>
        <p:spPr>
          <a:xfrm>
            <a:off x="233675" y="642197"/>
            <a:ext cx="5098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020">
                <a:solidFill>
                  <a:srgbClr val="1A9988"/>
                </a:solidFill>
              </a:rPr>
              <a:t>Creating a public GitHub profile</a:t>
            </a:r>
            <a:endParaRPr b="1" sz="2020">
              <a:solidFill>
                <a:srgbClr val="1A9988"/>
              </a:solidFill>
            </a:endParaRPr>
          </a:p>
        </p:txBody>
      </p:sp>
      <p:pic>
        <p:nvPicPr>
          <p:cNvPr id="287" name="Google Shape;287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01200" y="1104597"/>
            <a:ext cx="3441510" cy="32883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8" name="Google Shape;288;p30"/>
          <p:cNvSpPr txBox="1"/>
          <p:nvPr/>
        </p:nvSpPr>
        <p:spPr>
          <a:xfrm>
            <a:off x="360275" y="1238600"/>
            <a:ext cx="3991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Navigate to </a:t>
            </a:r>
            <a:r>
              <a:rPr b="0" i="0" lang="en-US" sz="1400" u="sng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</a:t>
            </a:r>
            <a:r>
              <a:rPr lang="en-US">
                <a:solidFill>
                  <a:srgbClr val="CCCCCC"/>
                </a:solidFill>
              </a:rPr>
              <a:t> dashboard</a:t>
            </a:r>
            <a:endParaRPr>
              <a:solidFill>
                <a:srgbClr val="CCCCCC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○"/>
            </a:pPr>
            <a:r>
              <a:rPr lang="en-US">
                <a:solidFill>
                  <a:srgbClr val="CCCCCC"/>
                </a:solidFill>
              </a:rPr>
              <a:t>c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lick on your </a:t>
            </a:r>
            <a:r>
              <a:rPr lang="en-US">
                <a:solidFill>
                  <a:srgbClr val="CCCCCC"/>
                </a:solidFill>
              </a:rPr>
              <a:t>user picture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Char char="●"/>
            </a:pPr>
            <a:r>
              <a:rPr lang="en-US">
                <a:solidFill>
                  <a:srgbClr val="0C5ADB"/>
                </a:solidFill>
              </a:rPr>
              <a:t>Choose </a:t>
            </a: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u="sng">
                <a:solidFill>
                  <a:srgbClr val="0C5ADB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Settings</a:t>
            </a:r>
            <a:r>
              <a:rPr lang="en-US">
                <a:solidFill>
                  <a:srgbClr val="0C5ADB"/>
                </a:solidFill>
              </a:rPr>
              <a:t> from the dropdown menu</a:t>
            </a:r>
            <a:endParaRPr b="0" i="0" sz="1400" u="none" cap="none" strike="noStrike">
              <a:solidFill>
                <a:srgbClr val="0C5A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Fill out your </a:t>
            </a:r>
            <a:r>
              <a:rPr lang="en-US" u="sng">
                <a:solidFill>
                  <a:srgbClr val="CCCCCC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public profile</a:t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43876" y="1312550"/>
            <a:ext cx="3390975" cy="325965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1" name="Google Shape;291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00" name="Google Shape;300;p31"/>
          <p:cNvSpPr txBox="1"/>
          <p:nvPr>
            <p:ph idx="4294967295" type="title"/>
          </p:nvPr>
        </p:nvSpPr>
        <p:spPr>
          <a:xfrm>
            <a:off x="233675" y="642197"/>
            <a:ext cx="5098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020">
                <a:solidFill>
                  <a:srgbClr val="1A9988"/>
                </a:solidFill>
              </a:rPr>
              <a:t>Creating a public GitHub profile</a:t>
            </a:r>
            <a:endParaRPr b="1" sz="2020">
              <a:solidFill>
                <a:srgbClr val="1A9988"/>
              </a:solidFill>
            </a:endParaRPr>
          </a:p>
        </p:txBody>
      </p:sp>
      <p:sp>
        <p:nvSpPr>
          <p:cNvPr id="301" name="Google Shape;301;p31"/>
          <p:cNvSpPr txBox="1"/>
          <p:nvPr/>
        </p:nvSpPr>
        <p:spPr>
          <a:xfrm>
            <a:off x="360275" y="1238600"/>
            <a:ext cx="3991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Navigate to </a:t>
            </a:r>
            <a:r>
              <a:rPr b="0" i="0" lang="en-US" sz="1400" u="sng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</a:t>
            </a:r>
            <a:r>
              <a:rPr lang="en-US">
                <a:solidFill>
                  <a:srgbClr val="CCCCCC"/>
                </a:solidFill>
              </a:rPr>
              <a:t> dashboard</a:t>
            </a:r>
            <a:endParaRPr>
              <a:solidFill>
                <a:srgbClr val="CCCCCC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○"/>
            </a:pPr>
            <a:r>
              <a:rPr lang="en-US">
                <a:solidFill>
                  <a:srgbClr val="CCCCCC"/>
                </a:solidFill>
              </a:rPr>
              <a:t>c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lick on your </a:t>
            </a:r>
            <a:r>
              <a:rPr lang="en-US">
                <a:solidFill>
                  <a:srgbClr val="CCCCCC"/>
                </a:solidFill>
              </a:rPr>
              <a:t>user picture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-US">
                <a:solidFill>
                  <a:srgbClr val="CCCCCC"/>
                </a:solidFill>
              </a:rPr>
              <a:t>Choose 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u="sng">
                <a:solidFill>
                  <a:srgbClr val="CCCC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Settings</a:t>
            </a:r>
            <a:r>
              <a:rPr lang="en-US">
                <a:solidFill>
                  <a:srgbClr val="CCCCCC"/>
                </a:solidFill>
              </a:rPr>
              <a:t> from the dropdown menu</a:t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Fill out your </a:t>
            </a:r>
            <a:r>
              <a:rPr lang="en-US" u="sng">
                <a:solidFill>
                  <a:srgbClr val="0C5ADB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public profile</a:t>
            </a:r>
            <a:endParaRPr b="0" i="0" sz="1400" u="none" cap="none" strike="noStrike">
              <a:solidFill>
                <a:srgbClr val="0C5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01200" y="1104597"/>
            <a:ext cx="3441510" cy="32883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3" name="Google Shape;303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43876" y="1312550"/>
            <a:ext cx="3390975" cy="325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89026" y="1498000"/>
            <a:ext cx="3441500" cy="328441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5" name="Google Shape;30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6" name="Google Shape;306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87625" y="1248175"/>
            <a:ext cx="8833500" cy="3031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Tutorial materials and a training session presentation could be found at  </a:t>
            </a:r>
            <a:r>
              <a:rPr lang="en-US" sz="1800" u="sng">
                <a:solidFill>
                  <a:srgbClr val="0097A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r>
              <a:rPr lang="en-US" sz="1800">
                <a:solidFill>
                  <a:srgbClr val="0C5ADB"/>
                </a:solidFill>
              </a:rPr>
              <a:t>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The tutorial presents general directions for Mac OS or Linux* system (Terminal)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Complete all prerequisite steps as listed in a </a:t>
            </a:r>
            <a:r>
              <a:rPr lang="en-US" sz="1800" u="sng">
                <a:solidFill>
                  <a:srgbClr val="0097A7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README.md</a:t>
            </a:r>
            <a:r>
              <a:rPr lang="en-US" sz="1800">
                <a:solidFill>
                  <a:srgbClr val="0C5ADB"/>
                </a:solidFill>
              </a:rPr>
              <a:t> :</a:t>
            </a:r>
            <a:br>
              <a:rPr lang="en-US" sz="1800">
                <a:solidFill>
                  <a:srgbClr val="0C5ADB"/>
                </a:solidFill>
              </a:rPr>
            </a:br>
            <a:r>
              <a:rPr lang="en-US" sz="1800">
                <a:solidFill>
                  <a:srgbClr val="0C5ADB"/>
                </a:solidFill>
              </a:rPr>
              <a:t>	- git installed (via Homebrew for Mac OS, “git-bash” for Windows) </a:t>
            </a:r>
            <a:endParaRPr sz="1800">
              <a:solidFill>
                <a:srgbClr val="0C5ADB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5ADB"/>
                </a:solidFill>
              </a:rPr>
              <a:t>- </a:t>
            </a:r>
            <a:r>
              <a:rPr lang="en-US" sz="1800">
                <a:solidFill>
                  <a:srgbClr val="0C5ADB"/>
                </a:solidFill>
              </a:rPr>
              <a:t>basic command-line interface (CLI) commands </a:t>
            </a:r>
            <a:endParaRPr sz="1800">
              <a:solidFill>
                <a:srgbClr val="0C5ADB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0C5ADB"/>
                </a:solidFill>
              </a:rPr>
              <a:t>- opened a GitHub account 	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57725" y="588098"/>
            <a:ext cx="77658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-US" sz="2820">
                <a:solidFill>
                  <a:srgbClr val="1A9988"/>
                </a:solidFill>
              </a:rPr>
              <a:t>Welcome!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4795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15" name="Google Shape;315;p32"/>
          <p:cNvSpPr txBox="1"/>
          <p:nvPr>
            <p:ph idx="4294967295" type="title"/>
          </p:nvPr>
        </p:nvSpPr>
        <p:spPr>
          <a:xfrm>
            <a:off x="569750" y="731175"/>
            <a:ext cx="7370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-US" sz="1820">
                <a:solidFill>
                  <a:srgbClr val="1A9988"/>
                </a:solidFill>
              </a:rPr>
              <a:t>Generate SSH key pair for easy Git/GitHub communication </a:t>
            </a:r>
            <a:endParaRPr b="1" sz="1820">
              <a:solidFill>
                <a:srgbClr val="1A9988"/>
              </a:solidFill>
            </a:endParaRPr>
          </a:p>
        </p:txBody>
      </p:sp>
      <p:sp>
        <p:nvSpPr>
          <p:cNvPr id="316" name="Google Shape;316;p32"/>
          <p:cNvSpPr txBox="1"/>
          <p:nvPr/>
        </p:nvSpPr>
        <p:spPr>
          <a:xfrm>
            <a:off x="170800" y="1264350"/>
            <a:ext cx="51834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S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ettings</a:t>
            </a: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, on the left, click on “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SSH and GPG keys</a:t>
            </a: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”, then “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New SSH key</a:t>
            </a: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In a local terminal, </a:t>
            </a:r>
            <a:r>
              <a:rPr lang="en-US">
                <a:solidFill>
                  <a:srgbClr val="CCCCCC"/>
                </a:solidFill>
              </a:rPr>
              <a:t>go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to ~/.ssh and</a:t>
            </a:r>
            <a:r>
              <a:rPr lang="en-US">
                <a:solidFill>
                  <a:srgbClr val="CCCCCC"/>
                </a:solidFill>
              </a:rPr>
              <a:t> generate a key pair:  </a:t>
            </a:r>
            <a:endParaRPr>
              <a:solidFill>
                <a:srgbClr val="CCCCCC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CCCC"/>
                </a:solidFill>
              </a:rPr>
              <a:t>                </a:t>
            </a:r>
            <a:r>
              <a:rPr b="1" i="0" lang="en-US" sz="1400" u="none" cap="none" strike="noStrike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ssh-keygen -t rsa -b 4096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-US">
                <a:solidFill>
                  <a:srgbClr val="CCCCCC"/>
                </a:solidFill>
              </a:rPr>
              <a:t>Name your key (full path) or use a default </a:t>
            </a:r>
            <a:r>
              <a:rPr i="1" lang="en-US">
                <a:solidFill>
                  <a:srgbClr val="CCCCCC"/>
                </a:solidFill>
              </a:rPr>
              <a:t>id_rsa</a:t>
            </a:r>
            <a:r>
              <a:rPr lang="en-US">
                <a:solidFill>
                  <a:srgbClr val="CCCCCC"/>
                </a:solidFill>
              </a:rPr>
              <a:t> name</a:t>
            </a:r>
            <a:endParaRPr>
              <a:solidFill>
                <a:srgbClr val="CCCCCC"/>
              </a:solidFill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-US">
                <a:solidFill>
                  <a:srgbClr val="CCCCCC"/>
                </a:solidFill>
              </a:rPr>
              <a:t>Copy the public key from the output: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cat id_rsa.pub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Paste the output into the “Key” portion of the GitHub page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Give it a title and click “Add SSH key”</a:t>
            </a:r>
            <a:endParaRPr b="1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413025" y="4383225"/>
            <a:ext cx="807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</a:rPr>
              <a:t>more help: </a:t>
            </a:r>
            <a:r>
              <a:rPr lang="en-US" sz="1000" u="sng">
                <a:solidFill>
                  <a:schemeClr val="hlink"/>
                </a:solidFill>
                <a:hlinkClick r:id="rId10"/>
              </a:rPr>
              <a:t>https://docs.github.com/en/authentication/connecting-to-github-with-ssh/generating-a-new-ssh-key-and-adding-it-to-the-ssh-agent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318" name="Google Shape;318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54200" y="1264350"/>
            <a:ext cx="1585562" cy="17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86475" y="2338250"/>
            <a:ext cx="1665349" cy="1865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32"/>
          <p:cNvCxnSpPr/>
          <p:nvPr/>
        </p:nvCxnSpPr>
        <p:spPr>
          <a:xfrm>
            <a:off x="6289875" y="3155900"/>
            <a:ext cx="725100" cy="4215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2" name="Google Shape;322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4795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31" name="Google Shape;331;p33"/>
          <p:cNvSpPr txBox="1"/>
          <p:nvPr>
            <p:ph idx="4294967295" type="title"/>
          </p:nvPr>
        </p:nvSpPr>
        <p:spPr>
          <a:xfrm>
            <a:off x="569750" y="731175"/>
            <a:ext cx="7370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1820">
                <a:solidFill>
                  <a:srgbClr val="1A9988"/>
                </a:solidFill>
              </a:rPr>
              <a:t>Generate SSH key pair for easy Git/GitHub communication </a:t>
            </a:r>
            <a:endParaRPr b="1" sz="1820">
              <a:solidFill>
                <a:srgbClr val="1A9988"/>
              </a:solidFill>
            </a:endParaRPr>
          </a:p>
        </p:txBody>
      </p:sp>
      <p:sp>
        <p:nvSpPr>
          <p:cNvPr id="332" name="Google Shape;332;p33"/>
          <p:cNvSpPr txBox="1"/>
          <p:nvPr/>
        </p:nvSpPr>
        <p:spPr>
          <a:xfrm>
            <a:off x="170800" y="1264350"/>
            <a:ext cx="51834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u="sng">
                <a:solidFill>
                  <a:srgbClr val="CCCC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</a:t>
            </a:r>
            <a:r>
              <a:rPr b="0" i="0" lang="en-US" sz="1400" u="sng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ettings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, on the left, click on “</a:t>
            </a:r>
            <a:r>
              <a:rPr b="0" i="0" lang="en-US" sz="1400" u="sng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SSH and GPG keys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”, then “</a:t>
            </a:r>
            <a:r>
              <a:rPr b="0" i="0" lang="en-US" sz="1400" u="sng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New SSH key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In a local terminal, </a:t>
            </a:r>
            <a:r>
              <a:rPr lang="en-US">
                <a:solidFill>
                  <a:srgbClr val="0C5ADB"/>
                </a:solidFill>
              </a:rPr>
              <a:t>go</a:t>
            </a: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to ~/.ssh and</a:t>
            </a:r>
            <a:r>
              <a:rPr lang="en-US">
                <a:solidFill>
                  <a:srgbClr val="0C5ADB"/>
                </a:solidFill>
              </a:rPr>
              <a:t> generate a key pair:  </a:t>
            </a:r>
            <a:endParaRPr>
              <a:solidFill>
                <a:srgbClr val="0C5ADB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5ADB"/>
                </a:solidFill>
              </a:rPr>
              <a:t>                </a:t>
            </a:r>
            <a:r>
              <a:rPr b="1" i="0" lang="en-US" sz="1400" u="none" cap="none" strike="noStrike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  <a:t>ssh-keygen -t rsa -b 4096</a:t>
            </a:r>
            <a:endParaRPr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-US">
                <a:solidFill>
                  <a:srgbClr val="CCCCCC"/>
                </a:solidFill>
              </a:rPr>
              <a:t>Name your key (full path) or use a default </a:t>
            </a:r>
            <a:r>
              <a:rPr i="1" lang="en-US">
                <a:solidFill>
                  <a:srgbClr val="CCCCCC"/>
                </a:solidFill>
              </a:rPr>
              <a:t>id_rsa</a:t>
            </a:r>
            <a:r>
              <a:rPr lang="en-US">
                <a:solidFill>
                  <a:srgbClr val="CCCCCC"/>
                </a:solidFill>
              </a:rPr>
              <a:t> name</a:t>
            </a:r>
            <a:endParaRPr>
              <a:solidFill>
                <a:srgbClr val="CCCCCC"/>
              </a:solidFill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-US">
                <a:solidFill>
                  <a:srgbClr val="CCCCCC"/>
                </a:solidFill>
              </a:rPr>
              <a:t>Copy the public key from the output: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cat id_rsa.pub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Paste the output into the “Key” portion of the GitHub page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Give it a title and click “Add SSH key”</a:t>
            </a:r>
            <a:endParaRPr b="1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3" name="Google Shape;333;p33"/>
          <p:cNvSpPr txBox="1"/>
          <p:nvPr/>
        </p:nvSpPr>
        <p:spPr>
          <a:xfrm>
            <a:off x="413025" y="4433400"/>
            <a:ext cx="807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</a:rPr>
              <a:t>more help: </a:t>
            </a:r>
            <a:r>
              <a:rPr lang="en-US" sz="1000" u="sng">
                <a:solidFill>
                  <a:schemeClr val="hlink"/>
                </a:solidFill>
                <a:hlinkClick r:id="rId10"/>
              </a:rPr>
              <a:t>https://docs.github.com/en/authentication/connecting-to-github-with-ssh/generating-a-new-ssh-key-and-adding-it-to-the-ssh-agent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334" name="Google Shape;334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95200" y="1112100"/>
            <a:ext cx="3406201" cy="332128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6" name="Google Shape;336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4795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4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45" name="Google Shape;345;p34"/>
          <p:cNvSpPr txBox="1"/>
          <p:nvPr>
            <p:ph idx="4294967295" type="title"/>
          </p:nvPr>
        </p:nvSpPr>
        <p:spPr>
          <a:xfrm>
            <a:off x="569750" y="731175"/>
            <a:ext cx="7370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1820">
                <a:solidFill>
                  <a:srgbClr val="1A9988"/>
                </a:solidFill>
              </a:rPr>
              <a:t>Generate SSH key pair for easy Git/GitHub communication </a:t>
            </a:r>
            <a:endParaRPr b="1" sz="1820">
              <a:solidFill>
                <a:srgbClr val="1A9988"/>
              </a:solidFill>
            </a:endParaRPr>
          </a:p>
        </p:txBody>
      </p:sp>
      <p:sp>
        <p:nvSpPr>
          <p:cNvPr id="346" name="Google Shape;346;p34"/>
          <p:cNvSpPr txBox="1"/>
          <p:nvPr/>
        </p:nvSpPr>
        <p:spPr>
          <a:xfrm>
            <a:off x="170800" y="1264350"/>
            <a:ext cx="51834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u="sng">
                <a:solidFill>
                  <a:srgbClr val="CCCC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</a:t>
            </a:r>
            <a:r>
              <a:rPr b="0" i="0" lang="en-US" sz="1400" u="sng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ettings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, on the left, click on “</a:t>
            </a:r>
            <a:r>
              <a:rPr b="0" i="0" lang="en-US" sz="1400" u="sng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SSH and GPG keys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”, then “</a:t>
            </a:r>
            <a:r>
              <a:rPr b="0" i="0" lang="en-US" sz="1400" u="sng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New SSH key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In a local terminal, </a:t>
            </a:r>
            <a:r>
              <a:rPr lang="en-US">
                <a:solidFill>
                  <a:srgbClr val="B7B7B7"/>
                </a:solidFill>
              </a:rPr>
              <a:t>go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 to ~/.ssh and</a:t>
            </a:r>
            <a:r>
              <a:rPr lang="en-US">
                <a:solidFill>
                  <a:srgbClr val="B7B7B7"/>
                </a:solidFill>
              </a:rPr>
              <a:t> generate a key pair:  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7B7B7"/>
                </a:solidFill>
              </a:rPr>
              <a:t>                </a:t>
            </a:r>
            <a:r>
              <a:rPr b="1" i="0" lang="en-US" sz="1400" u="none" cap="none" strike="noStrik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ssh-keygen -t rsa -b 4096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Char char="●"/>
            </a:pPr>
            <a:r>
              <a:rPr lang="en-US">
                <a:solidFill>
                  <a:srgbClr val="0C5ADB"/>
                </a:solidFill>
              </a:rPr>
              <a:t>Name your key (full path) or use a default </a:t>
            </a:r>
            <a:r>
              <a:rPr i="1" lang="en-US">
                <a:solidFill>
                  <a:srgbClr val="0C5ADB"/>
                </a:solidFill>
              </a:rPr>
              <a:t>id_rsa</a:t>
            </a:r>
            <a:r>
              <a:rPr lang="en-US">
                <a:solidFill>
                  <a:srgbClr val="0C5ADB"/>
                </a:solidFill>
              </a:rPr>
              <a:t> name</a:t>
            </a:r>
            <a:endParaRPr>
              <a:solidFill>
                <a:srgbClr val="0C5ADB"/>
              </a:solidFill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-US">
                <a:solidFill>
                  <a:srgbClr val="CCCCCC"/>
                </a:solidFill>
              </a:rPr>
              <a:t>Copy the public key from the output: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cat id_rsa.pub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Paste the output into the “Key” portion of the GitHub page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Give it a title and click “Add SSH key”</a:t>
            </a:r>
            <a:endParaRPr b="1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413025" y="4433400"/>
            <a:ext cx="807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</a:rPr>
              <a:t>more help: </a:t>
            </a:r>
            <a:r>
              <a:rPr lang="en-US" sz="1000" u="sng">
                <a:solidFill>
                  <a:schemeClr val="hlink"/>
                </a:solidFill>
                <a:hlinkClick r:id="rId10"/>
              </a:rPr>
              <a:t>https://docs.github.com/en/authentication/connecting-to-github-with-ssh/generating-a-new-ssh-key-and-adding-it-to-the-ssh-agent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348" name="Google Shape;348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95200" y="1112100"/>
            <a:ext cx="3406201" cy="3321288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0" name="Google Shape;350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4795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5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59" name="Google Shape;359;p35"/>
          <p:cNvSpPr txBox="1"/>
          <p:nvPr>
            <p:ph idx="4294967295" type="title"/>
          </p:nvPr>
        </p:nvSpPr>
        <p:spPr>
          <a:xfrm>
            <a:off x="569750" y="731175"/>
            <a:ext cx="7370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1820">
                <a:solidFill>
                  <a:srgbClr val="1A9988"/>
                </a:solidFill>
              </a:rPr>
              <a:t>Generate SSH key pair for easy Git/GitHub communication </a:t>
            </a:r>
            <a:endParaRPr b="1" sz="1820">
              <a:solidFill>
                <a:srgbClr val="1A9988"/>
              </a:solidFill>
            </a:endParaRPr>
          </a:p>
        </p:txBody>
      </p:sp>
      <p:sp>
        <p:nvSpPr>
          <p:cNvPr id="360" name="Google Shape;360;p35"/>
          <p:cNvSpPr txBox="1"/>
          <p:nvPr/>
        </p:nvSpPr>
        <p:spPr>
          <a:xfrm>
            <a:off x="170800" y="1264350"/>
            <a:ext cx="51834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u="sng">
                <a:solidFill>
                  <a:srgbClr val="CCCC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</a:t>
            </a:r>
            <a:r>
              <a:rPr b="0" i="0" lang="en-US" sz="1400" u="sng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ettings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, on the left, click on “</a:t>
            </a:r>
            <a:r>
              <a:rPr b="0" i="0" lang="en-US" sz="1400" u="sng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SSH and GPG keys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”, then “</a:t>
            </a:r>
            <a:r>
              <a:rPr b="0" i="0" lang="en-US" sz="1400" u="sng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New SSH key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In a local terminal, </a:t>
            </a:r>
            <a:r>
              <a:rPr lang="en-US">
                <a:solidFill>
                  <a:srgbClr val="CCCCCC"/>
                </a:solidFill>
              </a:rPr>
              <a:t>go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to ~/.ssh and</a:t>
            </a:r>
            <a:r>
              <a:rPr lang="en-US">
                <a:solidFill>
                  <a:srgbClr val="CCCCCC"/>
                </a:solidFill>
              </a:rPr>
              <a:t> generate a key pair:  </a:t>
            </a:r>
            <a:endParaRPr>
              <a:solidFill>
                <a:srgbClr val="CCCCCC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CCCC"/>
                </a:solidFill>
              </a:rPr>
              <a:t>                </a:t>
            </a:r>
            <a:r>
              <a:rPr b="1" i="0" lang="en-US" sz="1400" u="none" cap="none" strike="noStrike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ssh-keygen -t rsa -b 4096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-US">
                <a:solidFill>
                  <a:srgbClr val="CCCCCC"/>
                </a:solidFill>
              </a:rPr>
              <a:t>Name your key (full path) or use a default </a:t>
            </a:r>
            <a:r>
              <a:rPr i="1" lang="en-US">
                <a:solidFill>
                  <a:srgbClr val="CCCCCC"/>
                </a:solidFill>
              </a:rPr>
              <a:t>id_rsa</a:t>
            </a:r>
            <a:r>
              <a:rPr lang="en-US">
                <a:solidFill>
                  <a:srgbClr val="CCCCCC"/>
                </a:solidFill>
              </a:rPr>
              <a:t> name</a:t>
            </a:r>
            <a:endParaRPr>
              <a:solidFill>
                <a:srgbClr val="CCCCCC"/>
              </a:solidFill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Char char="●"/>
            </a:pPr>
            <a:r>
              <a:rPr lang="en-US">
                <a:solidFill>
                  <a:srgbClr val="0C5ADB"/>
                </a:solidFill>
              </a:rPr>
              <a:t>Copy the public key from the output:</a:t>
            </a:r>
            <a:endParaRPr>
              <a:solidFill>
                <a:srgbClr val="0C5AD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  <a:t>       cat id_rsa.pub</a:t>
            </a:r>
            <a:endParaRPr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Paste the output into the “Key” portion of the GitHub page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Give it a title and click “Add SSH key”</a:t>
            </a:r>
            <a:endParaRPr b="1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413025" y="4433400"/>
            <a:ext cx="807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</a:rPr>
              <a:t>more help: </a:t>
            </a:r>
            <a:r>
              <a:rPr lang="en-US" sz="1000" u="sng">
                <a:solidFill>
                  <a:schemeClr val="hlink"/>
                </a:solidFill>
                <a:hlinkClick r:id="rId10"/>
              </a:rPr>
              <a:t>https://docs.github.com/en/authentication/connecting-to-github-with-ssh/generating-a-new-ssh-key-and-adding-it-to-the-ssh-agent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362" name="Google Shape;362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95200" y="1112100"/>
            <a:ext cx="3406201" cy="332128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4" name="Google Shape;364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4795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6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73" name="Google Shape;373;p36"/>
          <p:cNvSpPr txBox="1"/>
          <p:nvPr>
            <p:ph idx="4294967295" type="title"/>
          </p:nvPr>
        </p:nvSpPr>
        <p:spPr>
          <a:xfrm>
            <a:off x="569750" y="731175"/>
            <a:ext cx="7370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1820">
                <a:solidFill>
                  <a:srgbClr val="1A9988"/>
                </a:solidFill>
              </a:rPr>
              <a:t>Generate SSH key pair for easy Git/GitHub communication </a:t>
            </a:r>
            <a:endParaRPr b="1" sz="1820">
              <a:solidFill>
                <a:srgbClr val="1A9988"/>
              </a:solidFill>
            </a:endParaRPr>
          </a:p>
        </p:txBody>
      </p:sp>
      <p:sp>
        <p:nvSpPr>
          <p:cNvPr id="374" name="Google Shape;374;p36"/>
          <p:cNvSpPr txBox="1"/>
          <p:nvPr/>
        </p:nvSpPr>
        <p:spPr>
          <a:xfrm>
            <a:off x="170800" y="1264350"/>
            <a:ext cx="51834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u="sng">
                <a:solidFill>
                  <a:srgbClr val="CCCC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</a:t>
            </a:r>
            <a:r>
              <a:rPr b="0" i="0" lang="en-US" sz="1400" u="sng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ettings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, on the left, click on “</a:t>
            </a:r>
            <a:r>
              <a:rPr b="0" i="0" lang="en-US" sz="1400" u="sng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SSH and GPG keys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”, then “</a:t>
            </a:r>
            <a:r>
              <a:rPr b="0" i="0" lang="en-US" sz="1400" u="sng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New SSH key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In a local terminal, </a:t>
            </a:r>
            <a:r>
              <a:rPr lang="en-US">
                <a:solidFill>
                  <a:srgbClr val="CCCCCC"/>
                </a:solidFill>
              </a:rPr>
              <a:t>go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to ~/.ssh and</a:t>
            </a:r>
            <a:r>
              <a:rPr lang="en-US">
                <a:solidFill>
                  <a:srgbClr val="CCCCCC"/>
                </a:solidFill>
              </a:rPr>
              <a:t> generate a key pair:  </a:t>
            </a:r>
            <a:endParaRPr>
              <a:solidFill>
                <a:srgbClr val="CCCCCC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CCCC"/>
                </a:solidFill>
              </a:rPr>
              <a:t>                </a:t>
            </a:r>
            <a:r>
              <a:rPr b="1" i="0" lang="en-US" sz="1400" u="none" cap="none" strike="noStrike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ssh-keygen -t rsa -b 4096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-US">
                <a:solidFill>
                  <a:srgbClr val="CCCCCC"/>
                </a:solidFill>
              </a:rPr>
              <a:t>Name your key (full path) or use a default </a:t>
            </a:r>
            <a:r>
              <a:rPr i="1" lang="en-US">
                <a:solidFill>
                  <a:srgbClr val="CCCCCC"/>
                </a:solidFill>
              </a:rPr>
              <a:t>id_rsa</a:t>
            </a:r>
            <a:r>
              <a:rPr lang="en-US">
                <a:solidFill>
                  <a:srgbClr val="CCCCCC"/>
                </a:solidFill>
              </a:rPr>
              <a:t> name</a:t>
            </a:r>
            <a:endParaRPr>
              <a:solidFill>
                <a:srgbClr val="CCCCCC"/>
              </a:solidFill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-US">
                <a:solidFill>
                  <a:srgbClr val="CCCCCC"/>
                </a:solidFill>
              </a:rPr>
              <a:t>Copy the public key from the output: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cat id_rsa.pub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Paste the output into the “Key” portion of the GitHub page</a:t>
            </a:r>
            <a:endParaRPr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Give it a title and click “Add SSH key”</a:t>
            </a:r>
            <a:endParaRPr b="1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5" name="Google Shape;375;p36"/>
          <p:cNvSpPr txBox="1"/>
          <p:nvPr/>
        </p:nvSpPr>
        <p:spPr>
          <a:xfrm>
            <a:off x="413025" y="4433400"/>
            <a:ext cx="807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</a:rPr>
              <a:t>more help: </a:t>
            </a:r>
            <a:r>
              <a:rPr lang="en-US" sz="1000" u="sng">
                <a:solidFill>
                  <a:schemeClr val="hlink"/>
                </a:solidFill>
                <a:hlinkClick r:id="rId10"/>
              </a:rPr>
              <a:t>https://docs.github.com/en/authentication/connecting-to-github-with-ssh/generating-a-new-ssh-key-and-adding-it-to-the-ssh-agent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376" name="Google Shape;376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41051" y="1874650"/>
            <a:ext cx="2062550" cy="230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6"/>
          <p:cNvPicPr preferRelativeResize="0"/>
          <p:nvPr/>
        </p:nvPicPr>
        <p:blipFill rotWithShape="1">
          <a:blip r:embed="rId12">
            <a:alphaModFix/>
          </a:blip>
          <a:srcRect b="2798" l="0" r="0" t="66718"/>
          <a:stretch/>
        </p:blipFill>
        <p:spPr>
          <a:xfrm>
            <a:off x="5220225" y="1537450"/>
            <a:ext cx="2166350" cy="6438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36"/>
          <p:cNvCxnSpPr/>
          <p:nvPr/>
        </p:nvCxnSpPr>
        <p:spPr>
          <a:xfrm>
            <a:off x="6070725" y="2181350"/>
            <a:ext cx="1020000" cy="13203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0" name="Google Shape;380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4795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7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89" name="Google Shape;389;p37"/>
          <p:cNvSpPr txBox="1"/>
          <p:nvPr>
            <p:ph idx="4294967295" type="title"/>
          </p:nvPr>
        </p:nvSpPr>
        <p:spPr>
          <a:xfrm>
            <a:off x="569750" y="731175"/>
            <a:ext cx="7370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1820">
                <a:solidFill>
                  <a:srgbClr val="1A9988"/>
                </a:solidFill>
              </a:rPr>
              <a:t>Generate SSH key pair for easy Git/GitHub communication </a:t>
            </a:r>
            <a:endParaRPr b="1" sz="1820">
              <a:solidFill>
                <a:srgbClr val="1A9988"/>
              </a:solidFill>
            </a:endParaRPr>
          </a:p>
        </p:txBody>
      </p:sp>
      <p:sp>
        <p:nvSpPr>
          <p:cNvPr id="390" name="Google Shape;390;p37"/>
          <p:cNvSpPr txBox="1"/>
          <p:nvPr/>
        </p:nvSpPr>
        <p:spPr>
          <a:xfrm>
            <a:off x="170800" y="1264350"/>
            <a:ext cx="51834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u="sng">
                <a:solidFill>
                  <a:srgbClr val="CCCC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</a:t>
            </a:r>
            <a:r>
              <a:rPr b="0" i="0" lang="en-US" sz="1400" u="sng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ettings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, on the left, click on “</a:t>
            </a:r>
            <a:r>
              <a:rPr b="0" i="0" lang="en-US" sz="1400" u="sng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SSH and GPG keys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”, then “</a:t>
            </a:r>
            <a:r>
              <a:rPr b="0" i="0" lang="en-US" sz="1400" u="sng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New SSH key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In a local terminal, </a:t>
            </a:r>
            <a:r>
              <a:rPr lang="en-US">
                <a:solidFill>
                  <a:srgbClr val="CCCCCC"/>
                </a:solidFill>
              </a:rPr>
              <a:t>go</a:t>
            </a: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to ~/.ssh and</a:t>
            </a:r>
            <a:r>
              <a:rPr lang="en-US">
                <a:solidFill>
                  <a:srgbClr val="CCCCCC"/>
                </a:solidFill>
              </a:rPr>
              <a:t> generate a key pair:  </a:t>
            </a:r>
            <a:endParaRPr>
              <a:solidFill>
                <a:srgbClr val="CCCCCC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CCCC"/>
                </a:solidFill>
              </a:rPr>
              <a:t>                </a:t>
            </a:r>
            <a:r>
              <a:rPr b="1" i="0" lang="en-US" sz="1400" u="none" cap="none" strike="noStrike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ssh-keygen -t rsa -b 4096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-US">
                <a:solidFill>
                  <a:srgbClr val="CCCCCC"/>
                </a:solidFill>
              </a:rPr>
              <a:t>Name your key (full path) or use a default </a:t>
            </a:r>
            <a:r>
              <a:rPr i="1" lang="en-US">
                <a:solidFill>
                  <a:srgbClr val="CCCCCC"/>
                </a:solidFill>
              </a:rPr>
              <a:t>id_rsa</a:t>
            </a:r>
            <a:r>
              <a:rPr lang="en-US">
                <a:solidFill>
                  <a:srgbClr val="CCCCCC"/>
                </a:solidFill>
              </a:rPr>
              <a:t> name</a:t>
            </a:r>
            <a:endParaRPr>
              <a:solidFill>
                <a:srgbClr val="CCCCCC"/>
              </a:solidFill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-US">
                <a:solidFill>
                  <a:srgbClr val="CCCCCC"/>
                </a:solidFill>
              </a:rPr>
              <a:t>Copy the public key from the output: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cat id_rsa.pub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Paste the output into the “Key” portion of the GitHub page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Give it a title and click “Add SSH key”</a:t>
            </a:r>
            <a:endParaRPr b="1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350925" y="4433400"/>
            <a:ext cx="807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</a:rPr>
              <a:t>more help: </a:t>
            </a:r>
            <a:r>
              <a:rPr lang="en-US" sz="1000" u="sng">
                <a:solidFill>
                  <a:schemeClr val="hlink"/>
                </a:solidFill>
                <a:hlinkClick r:id="rId10"/>
              </a:rPr>
              <a:t>https://docs.github.com/en/authentication/connecting-to-github-with-ssh/generating-a-new-ssh-key-and-adding-it-to-the-ssh-agent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392" name="Google Shape;392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67775" y="1213612"/>
            <a:ext cx="2820350" cy="3168458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4" name="Google Shape;394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8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03" name="Google Shape;403;p38"/>
          <p:cNvSpPr txBox="1"/>
          <p:nvPr>
            <p:ph idx="4294967295" type="title"/>
          </p:nvPr>
        </p:nvSpPr>
        <p:spPr>
          <a:xfrm>
            <a:off x="413225" y="586450"/>
            <a:ext cx="62682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1820">
                <a:solidFill>
                  <a:srgbClr val="1A9988"/>
                </a:solidFill>
              </a:rPr>
              <a:t>Add a private</a:t>
            </a:r>
            <a:r>
              <a:rPr b="1" lang="en-US" sz="1820">
                <a:solidFill>
                  <a:srgbClr val="1A9988"/>
                </a:solidFill>
              </a:rPr>
              <a:t> SSH key to your local ssh agent</a:t>
            </a:r>
            <a:endParaRPr b="1" sz="1820">
              <a:solidFill>
                <a:srgbClr val="1A9988"/>
              </a:solidFill>
            </a:endParaRPr>
          </a:p>
        </p:txBody>
      </p:sp>
      <p:sp>
        <p:nvSpPr>
          <p:cNvPr id="404" name="Google Shape;404;p38"/>
          <p:cNvSpPr txBox="1"/>
          <p:nvPr/>
        </p:nvSpPr>
        <p:spPr>
          <a:xfrm>
            <a:off x="330425" y="3982500"/>
            <a:ext cx="82452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more help on SSH Keys: </a:t>
            </a:r>
            <a:r>
              <a:rPr lang="en-US" sz="1200">
                <a:solidFill>
                  <a:schemeClr val="dk2"/>
                </a:solidFill>
              </a:rPr>
              <a:t>  </a:t>
            </a:r>
            <a:r>
              <a:rPr lang="en-US" sz="12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https://www.ssh.com/academy/ssh/keygen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7"/>
              </a:rPr>
              <a:t>https://docs.github.com/en/authentication/connecting-to-github-with-ssh/generating-a-new-ssh-key-and-adding-it-to-the-ssh-agent</a:t>
            </a:r>
            <a:endParaRPr sz="1100">
              <a:solidFill>
                <a:schemeClr val="dk2"/>
              </a:solidFill>
            </a:endParaRPr>
          </a:p>
        </p:txBody>
      </p:sp>
      <p:grpSp>
        <p:nvGrpSpPr>
          <p:cNvPr id="405" name="Google Shape;405;p38"/>
          <p:cNvGrpSpPr/>
          <p:nvPr/>
        </p:nvGrpSpPr>
        <p:grpSpPr>
          <a:xfrm>
            <a:off x="692700" y="1105425"/>
            <a:ext cx="6186600" cy="3244800"/>
            <a:chOff x="692700" y="1105425"/>
            <a:chExt cx="6186600" cy="3244800"/>
          </a:xfrm>
        </p:grpSpPr>
        <p:sp>
          <p:nvSpPr>
            <p:cNvPr id="406" name="Google Shape;406;p38"/>
            <p:cNvSpPr txBox="1"/>
            <p:nvPr/>
          </p:nvSpPr>
          <p:spPr>
            <a:xfrm>
              <a:off x="692700" y="1105425"/>
              <a:ext cx="6186600" cy="32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55600" lvl="0" marL="3429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C5ADB"/>
                </a:buClr>
                <a:buSzPts val="1600"/>
                <a:buChar char="●"/>
              </a:pPr>
              <a:r>
                <a:rPr lang="en-US" sz="1600">
                  <a:solidFill>
                    <a:srgbClr val="0C5ADB"/>
                  </a:solidFill>
                </a:rPr>
                <a:t>Start a new SSH agent:</a:t>
              </a:r>
              <a:endParaRPr sz="1600">
                <a:solidFill>
                  <a:srgbClr val="0C5ADB"/>
                </a:solidFill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C5ADB"/>
                  </a:solidFill>
                </a:rPr>
                <a:t> </a:t>
              </a:r>
              <a:r>
                <a:rPr b="1" lang="en-US" sz="1600">
                  <a:solidFill>
                    <a:srgbClr val="0C5ADB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eval "$(ssh-agent -s)"</a:t>
              </a:r>
              <a:endParaRPr sz="1600"/>
            </a:p>
            <a:p>
              <a:pPr indent="-355600" lvl="0" marL="3429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C5ADB"/>
                </a:buClr>
                <a:buSzPts val="1600"/>
                <a:buChar char="●"/>
              </a:pPr>
              <a:r>
                <a:rPr lang="en-US" sz="1600">
                  <a:solidFill>
                    <a:srgbClr val="0C5ADB"/>
                  </a:solidFill>
                </a:rPr>
                <a:t>Add a new private key to the ssh</a:t>
              </a:r>
              <a:r>
                <a:rPr i="1" lang="en-US" sz="1600">
                  <a:solidFill>
                    <a:srgbClr val="0C5ADB"/>
                  </a:solidFill>
                </a:rPr>
                <a:t> </a:t>
              </a:r>
              <a:r>
                <a:rPr lang="en-US" sz="1600">
                  <a:solidFill>
                    <a:srgbClr val="0C5ADB"/>
                  </a:solidFill>
                </a:rPr>
                <a:t>agent (Mac OS):</a:t>
              </a:r>
              <a:endParaRPr sz="1600">
                <a:solidFill>
                  <a:srgbClr val="0C5ADB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C5ADB"/>
                  </a:solidFill>
                </a:rPr>
                <a:t>            </a:t>
              </a:r>
              <a:r>
                <a:rPr b="1" lang="en-US" sz="1600">
                  <a:solidFill>
                    <a:srgbClr val="0C5ADB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ssh-add ~/.ssh/id_rsa</a:t>
              </a:r>
              <a:endParaRPr b="1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-355600" lvl="0" marL="34290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C5ADB"/>
                </a:buClr>
                <a:buSzPts val="1600"/>
                <a:buChar char="●"/>
              </a:pPr>
              <a:r>
                <a:rPr lang="en-US" sz="1600">
                  <a:solidFill>
                    <a:srgbClr val="0C5ADB"/>
                  </a:solidFill>
                </a:rPr>
                <a:t>Now pushes (uploads) to your GitHub repositories will not require a password</a:t>
              </a:r>
              <a:endParaRPr b="1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407" name="Google Shape;407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71154" y="2416899"/>
              <a:ext cx="6029694" cy="83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8" name="Google Shape;40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9" name="Google Shape;409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9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18" name="Google Shape;418;p39"/>
          <p:cNvSpPr txBox="1"/>
          <p:nvPr>
            <p:ph idx="4294967295" type="title"/>
          </p:nvPr>
        </p:nvSpPr>
        <p:spPr>
          <a:xfrm>
            <a:off x="667325" y="677422"/>
            <a:ext cx="5098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020">
                <a:solidFill>
                  <a:srgbClr val="1A9988"/>
                </a:solidFill>
              </a:rPr>
              <a:t>Creating a repository on GitHub</a:t>
            </a:r>
            <a:endParaRPr b="1" sz="2020">
              <a:solidFill>
                <a:srgbClr val="1A99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20">
              <a:solidFill>
                <a:srgbClr val="1A99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20">
              <a:solidFill>
                <a:srgbClr val="1A9988"/>
              </a:solidFill>
            </a:endParaRPr>
          </a:p>
        </p:txBody>
      </p:sp>
      <p:sp>
        <p:nvSpPr>
          <p:cNvPr id="419" name="Google Shape;419;p39"/>
          <p:cNvSpPr txBox="1"/>
          <p:nvPr/>
        </p:nvSpPr>
        <p:spPr>
          <a:xfrm>
            <a:off x="295150" y="1267750"/>
            <a:ext cx="50040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Head to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https://github.com/new</a:t>
            </a:r>
            <a:endParaRPr b="0" i="0" sz="1600" u="none" cap="none" strike="noStrike">
              <a:solidFill>
                <a:srgbClr val="0C5A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Give your new repository a unique name (</a:t>
            </a:r>
            <a:r>
              <a:rPr lang="en-US" sz="1600">
                <a:solidFill>
                  <a:srgbClr val="CCCCCC"/>
                </a:solidFill>
              </a:rPr>
              <a:t>m</a:t>
            </a:r>
            <a:r>
              <a:rPr b="0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y_</a:t>
            </a:r>
            <a:r>
              <a:rPr lang="en-US" sz="1600">
                <a:solidFill>
                  <a:srgbClr val="CCCCCC"/>
                </a:solidFill>
              </a:rPr>
              <a:t>n</a:t>
            </a:r>
            <a:r>
              <a:rPr b="0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ew_</a:t>
            </a:r>
            <a:r>
              <a:rPr lang="en-US" sz="1600">
                <a:solidFill>
                  <a:srgbClr val="CCCCCC"/>
                </a:solidFill>
              </a:rPr>
              <a:t>r</a:t>
            </a:r>
            <a:r>
              <a:rPr b="0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epo) and optionally a description</a:t>
            </a:r>
            <a:endParaRPr sz="1600">
              <a:solidFill>
                <a:srgbClr val="CCCCCC"/>
              </a:solidFill>
            </a:endParaRPr>
          </a:p>
          <a:p>
            <a:pPr indent="-3556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Since we will be pushing</a:t>
            </a:r>
            <a:r>
              <a:rPr lang="en-US" sz="1600">
                <a:solidFill>
                  <a:srgbClr val="CCCCCC"/>
                </a:solidFill>
              </a:rPr>
              <a:t> (uploading)</a:t>
            </a:r>
            <a:r>
              <a:rPr b="0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our repository from the terminal, </a:t>
            </a:r>
            <a:r>
              <a:rPr b="1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do not</a:t>
            </a:r>
            <a:r>
              <a:rPr b="0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select “Add a README file”</a:t>
            </a:r>
            <a:endParaRPr sz="1600">
              <a:solidFill>
                <a:srgbClr val="CCCCCC"/>
              </a:solidFill>
            </a:endParaRPr>
          </a:p>
          <a:p>
            <a:pPr indent="-3556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CCCCCC"/>
                </a:solidFill>
              </a:rPr>
              <a:t>Scroll </a:t>
            </a:r>
            <a:r>
              <a:rPr lang="en-US" sz="1600">
                <a:solidFill>
                  <a:srgbClr val="CCCCCC"/>
                </a:solidFill>
              </a:rPr>
              <a:t>down and click</a:t>
            </a:r>
            <a:r>
              <a:rPr b="0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“Create repository”</a:t>
            </a:r>
            <a:endParaRPr sz="1600">
              <a:solidFill>
                <a:srgbClr val="CCCCCC"/>
              </a:solidFill>
            </a:endParaRPr>
          </a:p>
        </p:txBody>
      </p:sp>
      <p:pic>
        <p:nvPicPr>
          <p:cNvPr id="420" name="Google Shape;42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9150" y="948175"/>
            <a:ext cx="3191604" cy="360118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2" name="Google Shape;422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0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31" name="Google Shape;431;p40"/>
          <p:cNvSpPr txBox="1"/>
          <p:nvPr>
            <p:ph idx="4294967295" type="title"/>
          </p:nvPr>
        </p:nvSpPr>
        <p:spPr>
          <a:xfrm>
            <a:off x="874300" y="760222"/>
            <a:ext cx="5098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20">
                <a:solidFill>
                  <a:srgbClr val="1A9988"/>
                </a:solidFill>
              </a:rPr>
              <a:t>Creating a repository on GitHub</a:t>
            </a:r>
            <a:endParaRPr b="1" sz="2020">
              <a:solidFill>
                <a:srgbClr val="1A99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20">
              <a:solidFill>
                <a:srgbClr val="1A99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20">
              <a:solidFill>
                <a:srgbClr val="1A9988"/>
              </a:solidFill>
            </a:endParaRPr>
          </a:p>
        </p:txBody>
      </p:sp>
      <p:sp>
        <p:nvSpPr>
          <p:cNvPr id="432" name="Google Shape;432;p40"/>
          <p:cNvSpPr txBox="1"/>
          <p:nvPr/>
        </p:nvSpPr>
        <p:spPr>
          <a:xfrm>
            <a:off x="284700" y="1267750"/>
            <a:ext cx="49935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Head to </a:t>
            </a:r>
            <a:r>
              <a:rPr b="0" i="0" lang="en-US" sz="1600" u="sng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https://github.com/new</a:t>
            </a:r>
            <a:endParaRPr b="0" i="0" sz="16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Give your new repository a unique name (</a:t>
            </a:r>
            <a:r>
              <a:rPr lang="en-US" sz="1600">
                <a:solidFill>
                  <a:srgbClr val="0C5ADB"/>
                </a:solidFill>
              </a:rPr>
              <a:t>my_new_repo</a:t>
            </a:r>
            <a:r>
              <a:rPr b="0" i="0" lang="en-US" sz="16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) and optionally a description</a:t>
            </a:r>
            <a:endParaRPr sz="1600">
              <a:solidFill>
                <a:srgbClr val="0C5ADB"/>
              </a:solidFill>
            </a:endParaRPr>
          </a:p>
          <a:p>
            <a:pPr indent="-3556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Since we will be pushing (uploading) our repository from the terminal, </a:t>
            </a:r>
            <a:r>
              <a:rPr b="1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do not</a:t>
            </a:r>
            <a:r>
              <a:rPr b="0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select “Add a README file”</a:t>
            </a:r>
            <a:endParaRPr sz="1600">
              <a:solidFill>
                <a:srgbClr val="CCCCCC"/>
              </a:solidFill>
            </a:endParaRPr>
          </a:p>
          <a:p>
            <a:pPr indent="-3556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CCCCCC"/>
                </a:solidFill>
              </a:rPr>
              <a:t>Scroll </a:t>
            </a:r>
            <a:r>
              <a:rPr lang="en-US" sz="1600">
                <a:solidFill>
                  <a:srgbClr val="CCCCCC"/>
                </a:solidFill>
              </a:rPr>
              <a:t>down and click</a:t>
            </a:r>
            <a:r>
              <a:rPr b="0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“Create repository”</a:t>
            </a:r>
            <a:endParaRPr sz="1600">
              <a:solidFill>
                <a:srgbClr val="CCCCCC"/>
              </a:solidFill>
            </a:endParaRPr>
          </a:p>
        </p:txBody>
      </p:sp>
      <p:pic>
        <p:nvPicPr>
          <p:cNvPr id="433" name="Google Shape;433;p40"/>
          <p:cNvPicPr preferRelativeResize="0"/>
          <p:nvPr/>
        </p:nvPicPr>
        <p:blipFill rotWithShape="1">
          <a:blip r:embed="rId7">
            <a:alphaModFix/>
          </a:blip>
          <a:srcRect b="367" l="0" r="0" t="367"/>
          <a:stretch/>
        </p:blipFill>
        <p:spPr>
          <a:xfrm>
            <a:off x="5299150" y="948175"/>
            <a:ext cx="3191604" cy="360118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5" name="Google Shape;435;p40"/>
          <p:cNvPicPr preferRelativeResize="0"/>
          <p:nvPr/>
        </p:nvPicPr>
        <p:blipFill rotWithShape="1">
          <a:blip r:embed="rId7">
            <a:alphaModFix/>
          </a:blip>
          <a:srcRect b="367" l="0" r="0" t="367"/>
          <a:stretch/>
        </p:blipFill>
        <p:spPr>
          <a:xfrm>
            <a:off x="5299150" y="948175"/>
            <a:ext cx="3191604" cy="3601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1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45" name="Google Shape;445;p41"/>
          <p:cNvSpPr txBox="1"/>
          <p:nvPr>
            <p:ph idx="4294967295" type="title"/>
          </p:nvPr>
        </p:nvSpPr>
        <p:spPr>
          <a:xfrm>
            <a:off x="874300" y="760222"/>
            <a:ext cx="5098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020">
                <a:solidFill>
                  <a:srgbClr val="1A9988"/>
                </a:solidFill>
              </a:rPr>
              <a:t>Creating a repository on GitHub</a:t>
            </a:r>
            <a:endParaRPr b="1" sz="2020">
              <a:solidFill>
                <a:srgbClr val="1A99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20">
              <a:solidFill>
                <a:srgbClr val="1A99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20">
              <a:solidFill>
                <a:srgbClr val="1A9988"/>
              </a:solidFill>
            </a:endParaRPr>
          </a:p>
        </p:txBody>
      </p:sp>
      <p:sp>
        <p:nvSpPr>
          <p:cNvPr id="446" name="Google Shape;446;p41"/>
          <p:cNvSpPr txBox="1"/>
          <p:nvPr/>
        </p:nvSpPr>
        <p:spPr>
          <a:xfrm>
            <a:off x="284700" y="1267750"/>
            <a:ext cx="49935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Head to </a:t>
            </a:r>
            <a:r>
              <a:rPr b="0" i="0" lang="en-US" sz="1600" u="sng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https://github.com/new</a:t>
            </a:r>
            <a:endParaRPr b="0" i="0" sz="16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Give your new repository a unique name (</a:t>
            </a:r>
            <a:r>
              <a:rPr lang="en-US" sz="1600">
                <a:solidFill>
                  <a:srgbClr val="CCCCCC"/>
                </a:solidFill>
              </a:rPr>
              <a:t>my_new_rep</a:t>
            </a:r>
            <a:r>
              <a:rPr b="0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o) and optionally a description</a:t>
            </a:r>
            <a:endParaRPr sz="1600">
              <a:solidFill>
                <a:srgbClr val="CCCCCC"/>
              </a:solidFill>
            </a:endParaRPr>
          </a:p>
          <a:p>
            <a:pPr indent="-3556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Since we will be pushing</a:t>
            </a:r>
            <a:r>
              <a:rPr lang="en-US" sz="1600">
                <a:solidFill>
                  <a:srgbClr val="0C5ADB"/>
                </a:solidFill>
              </a:rPr>
              <a:t> (uploading)</a:t>
            </a:r>
            <a:r>
              <a:rPr b="0" i="0" lang="en-US" sz="16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our repository from the terminal, </a:t>
            </a:r>
            <a:r>
              <a:rPr b="1" i="0" lang="en-US" sz="16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do not</a:t>
            </a:r>
            <a:r>
              <a:rPr b="0" i="0" lang="en-US" sz="16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select “Add a README file”</a:t>
            </a:r>
            <a:endParaRPr sz="1600">
              <a:solidFill>
                <a:srgbClr val="0C5ADB"/>
              </a:solidFill>
            </a:endParaRPr>
          </a:p>
          <a:p>
            <a:pPr indent="-3556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CCCCCC"/>
                </a:solidFill>
              </a:rPr>
              <a:t>Scroll </a:t>
            </a:r>
            <a:r>
              <a:rPr lang="en-US" sz="1600">
                <a:solidFill>
                  <a:srgbClr val="CCCCCC"/>
                </a:solidFill>
              </a:rPr>
              <a:t>down and click</a:t>
            </a:r>
            <a:r>
              <a:rPr b="0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“Create repository”</a:t>
            </a:r>
            <a:endParaRPr sz="1600">
              <a:solidFill>
                <a:srgbClr val="CCCCCC"/>
              </a:solidFill>
            </a:endParaRPr>
          </a:p>
        </p:txBody>
      </p:sp>
      <p:pic>
        <p:nvPicPr>
          <p:cNvPr id="447" name="Google Shape;447;p41"/>
          <p:cNvPicPr preferRelativeResize="0"/>
          <p:nvPr/>
        </p:nvPicPr>
        <p:blipFill rotWithShape="1">
          <a:blip r:embed="rId7">
            <a:alphaModFix/>
          </a:blip>
          <a:srcRect b="367" l="0" r="0" t="367"/>
          <a:stretch/>
        </p:blipFill>
        <p:spPr>
          <a:xfrm>
            <a:off x="5299150" y="948175"/>
            <a:ext cx="3191604" cy="36011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41"/>
          <p:cNvCxnSpPr/>
          <p:nvPr/>
        </p:nvCxnSpPr>
        <p:spPr>
          <a:xfrm>
            <a:off x="3686350" y="3222700"/>
            <a:ext cx="1601700" cy="10941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0" name="Google Shape;45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1"/>
          <p:cNvPicPr preferRelativeResize="0"/>
          <p:nvPr/>
        </p:nvPicPr>
        <p:blipFill rotWithShape="1">
          <a:blip r:embed="rId7">
            <a:alphaModFix/>
          </a:blip>
          <a:srcRect b="367" l="0" r="0" t="367"/>
          <a:stretch/>
        </p:blipFill>
        <p:spPr>
          <a:xfrm>
            <a:off x="5299150" y="948175"/>
            <a:ext cx="3191604" cy="3601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15325" y="7706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820">
                <a:solidFill>
                  <a:srgbClr val="1A9988"/>
                </a:solidFill>
              </a:rPr>
              <a:t>Outline of the GitHub Tutorial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507975" y="1402700"/>
            <a:ext cx="7818900" cy="30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29">
                <a:solidFill>
                  <a:srgbClr val="1A9988"/>
                </a:solidFill>
              </a:rPr>
              <a:t>Part 1. Git/GitHub Basics</a:t>
            </a:r>
            <a:endParaRPr sz="729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Cover some </a:t>
            </a:r>
            <a:r>
              <a:rPr lang="en-US" sz="1800">
                <a:solidFill>
                  <a:srgbClr val="0C5ADB"/>
                </a:solidFill>
              </a:rPr>
              <a:t>Git and GitHub terms and concepts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Basic Git commands to </a:t>
            </a:r>
            <a:r>
              <a:rPr i="1" lang="en-US" sz="1800">
                <a:solidFill>
                  <a:srgbClr val="0C5ADB"/>
                </a:solidFill>
              </a:rPr>
              <a:t>git</a:t>
            </a:r>
            <a:r>
              <a:rPr lang="en-US" sz="1800">
                <a:solidFill>
                  <a:srgbClr val="0C5ADB"/>
                </a:solidFill>
              </a:rPr>
              <a:t> you up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Set up a SSH key pair for easy  GitHub authentication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Create your own repository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Track your local changes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Push your local changes to your GitHub</a:t>
            </a:r>
            <a:endParaRPr sz="1800">
              <a:solidFill>
                <a:srgbClr val="0C5ADB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4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2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60" name="Google Shape;460;p42"/>
          <p:cNvSpPr txBox="1"/>
          <p:nvPr>
            <p:ph idx="4294967295" type="title"/>
          </p:nvPr>
        </p:nvSpPr>
        <p:spPr>
          <a:xfrm>
            <a:off x="874300" y="760222"/>
            <a:ext cx="5098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020">
                <a:solidFill>
                  <a:srgbClr val="1A9988"/>
                </a:solidFill>
              </a:rPr>
              <a:t>Creating a repository on GitHub</a:t>
            </a:r>
            <a:endParaRPr b="1" sz="2020">
              <a:solidFill>
                <a:srgbClr val="1A99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20">
              <a:solidFill>
                <a:srgbClr val="1A99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20">
              <a:solidFill>
                <a:srgbClr val="1A9988"/>
              </a:solidFill>
            </a:endParaRPr>
          </a:p>
        </p:txBody>
      </p:sp>
      <p:sp>
        <p:nvSpPr>
          <p:cNvPr id="461" name="Google Shape;461;p42"/>
          <p:cNvSpPr txBox="1"/>
          <p:nvPr/>
        </p:nvSpPr>
        <p:spPr>
          <a:xfrm>
            <a:off x="284700" y="1267750"/>
            <a:ext cx="49935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Head to </a:t>
            </a:r>
            <a:r>
              <a:rPr b="0" i="0" lang="en-US" sz="1600" u="sng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https://github.com/new</a:t>
            </a:r>
            <a:endParaRPr b="0" i="0" sz="16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Give your new repository a unique name (</a:t>
            </a:r>
            <a:r>
              <a:rPr lang="en-US" sz="1600">
                <a:solidFill>
                  <a:srgbClr val="CCCCCC"/>
                </a:solidFill>
              </a:rPr>
              <a:t>my_new_repo</a:t>
            </a:r>
            <a:r>
              <a:rPr b="0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) and optionally a description</a:t>
            </a:r>
            <a:endParaRPr sz="1600">
              <a:solidFill>
                <a:srgbClr val="CCCCCC"/>
              </a:solidFill>
            </a:endParaRPr>
          </a:p>
          <a:p>
            <a:pPr indent="-3556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Since we will be pushing</a:t>
            </a:r>
            <a:r>
              <a:rPr lang="en-US" sz="1600">
                <a:solidFill>
                  <a:srgbClr val="CCCCCC"/>
                </a:solidFill>
              </a:rPr>
              <a:t> (uploading)</a:t>
            </a:r>
            <a:r>
              <a:rPr b="0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our repository from the terminal, </a:t>
            </a:r>
            <a:r>
              <a:rPr b="1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do not</a:t>
            </a:r>
            <a:r>
              <a:rPr b="0" i="0" lang="en-US" sz="16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select “Add a README file”</a:t>
            </a:r>
            <a:endParaRPr sz="1600">
              <a:solidFill>
                <a:srgbClr val="CCCCCC"/>
              </a:solidFill>
            </a:endParaRPr>
          </a:p>
          <a:p>
            <a:pPr indent="-3556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0C5ADB"/>
                </a:solidFill>
              </a:rPr>
              <a:t>Scroll down and c</a:t>
            </a:r>
            <a:r>
              <a:rPr b="0" i="0" lang="en-US" sz="16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lick “Create repository”</a:t>
            </a:r>
            <a:endParaRPr sz="1600">
              <a:solidFill>
                <a:srgbClr val="0C5ADB"/>
              </a:solidFill>
            </a:endParaRPr>
          </a:p>
        </p:txBody>
      </p:sp>
      <p:pic>
        <p:nvPicPr>
          <p:cNvPr id="462" name="Google Shape;462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99150" y="948175"/>
            <a:ext cx="3191604" cy="36011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42"/>
          <p:cNvCxnSpPr/>
          <p:nvPr/>
        </p:nvCxnSpPr>
        <p:spPr>
          <a:xfrm flipH="1" rot="10800000">
            <a:off x="4376125" y="3657000"/>
            <a:ext cx="3297000" cy="2094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5" name="Google Shape;46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3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74" name="Google Shape;474;p43"/>
          <p:cNvSpPr txBox="1"/>
          <p:nvPr>
            <p:ph idx="4294967295" type="title"/>
          </p:nvPr>
        </p:nvSpPr>
        <p:spPr>
          <a:xfrm>
            <a:off x="311700" y="663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Pushing a Repository to GitHub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475" name="Google Shape;475;p43"/>
          <p:cNvSpPr txBox="1"/>
          <p:nvPr/>
        </p:nvSpPr>
        <p:spPr>
          <a:xfrm>
            <a:off x="793100" y="1606550"/>
            <a:ext cx="75339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C5ADB"/>
                </a:solidFill>
              </a:rPr>
              <a:t>New gits commands: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push</a:t>
            </a:r>
            <a:r>
              <a:rPr lang="en-US" sz="1600">
                <a:solidFill>
                  <a:srgbClr val="0C5ADB"/>
                </a:solidFill>
              </a:rPr>
              <a:t>: upload local repository content with committed changes to a remote repository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remote</a:t>
            </a:r>
            <a:r>
              <a:rPr lang="en-US" sz="1600">
                <a:solidFill>
                  <a:srgbClr val="0C5ADB"/>
                </a:solidFill>
              </a:rPr>
              <a:t>:  manage a list of remote entries tracked by a local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b="1" lang="en-US" sz="1600">
                <a:solidFill>
                  <a:srgbClr val="0C5ADB"/>
                </a:solidFill>
              </a:rPr>
              <a:t>remote -v</a:t>
            </a:r>
            <a:r>
              <a:rPr lang="en-US" sz="1600">
                <a:solidFill>
                  <a:srgbClr val="0C5ADB"/>
                </a:solidFill>
              </a:rPr>
              <a:t> :  query a remote repository or repositories tracked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b="1" lang="en-US" sz="1600">
                <a:solidFill>
                  <a:srgbClr val="0C5ADB"/>
                </a:solidFill>
              </a:rPr>
              <a:t>remote add origin</a:t>
            </a:r>
            <a:r>
              <a:rPr lang="en-US" sz="1600">
                <a:solidFill>
                  <a:srgbClr val="0C5ADB"/>
                </a:solidFill>
              </a:rPr>
              <a:t>:  </a:t>
            </a:r>
            <a:r>
              <a:rPr lang="en-US" sz="1600">
                <a:solidFill>
                  <a:srgbClr val="0C5ADB"/>
                </a:solidFill>
              </a:rPr>
              <a:t> "origin" remote refers to the default remote repository  name</a:t>
            </a:r>
            <a:endParaRPr sz="1600">
              <a:solidFill>
                <a:srgbClr val="0C5ADB"/>
              </a:solidFill>
            </a:endParaRPr>
          </a:p>
        </p:txBody>
      </p:sp>
      <p:sp>
        <p:nvSpPr>
          <p:cNvPr id="476" name="Google Shape;47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7" name="Google Shape;47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4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4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86" name="Google Shape;486;p44"/>
          <p:cNvSpPr txBox="1"/>
          <p:nvPr>
            <p:ph idx="4294967295" type="title"/>
          </p:nvPr>
        </p:nvSpPr>
        <p:spPr>
          <a:xfrm>
            <a:off x="311700" y="663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Pushing a Repository to GitHub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487" name="Google Shape;487;p44"/>
          <p:cNvSpPr txBox="1"/>
          <p:nvPr/>
        </p:nvSpPr>
        <p:spPr>
          <a:xfrm>
            <a:off x="630125" y="1236175"/>
            <a:ext cx="39420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556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Return</a:t>
            </a:r>
            <a:r>
              <a:rPr lang="en-US" sz="1600">
                <a:solidFill>
                  <a:srgbClr val="0C5ADB"/>
                </a:solidFill>
              </a:rPr>
              <a:t> to your terminal and navigate back to your new repository (my_new_repo)</a:t>
            </a:r>
            <a:endParaRPr sz="1600">
              <a:solidFill>
                <a:srgbClr val="0C5ADB"/>
              </a:solidFill>
            </a:endParaRPr>
          </a:p>
          <a:p>
            <a:pPr indent="-355600" lvl="0" marL="3429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Char char="●"/>
            </a:pPr>
            <a:r>
              <a:rPr lang="en-US" sz="1600">
                <a:solidFill>
                  <a:srgbClr val="CCCCCC"/>
                </a:solidFill>
              </a:rPr>
              <a:t>Set the remote URL for the repository using </a:t>
            </a:r>
            <a:r>
              <a:rPr b="1" lang="en-US" sz="1600">
                <a:solidFill>
                  <a:srgbClr val="CCCCCC"/>
                </a:solidFill>
              </a:rPr>
              <a:t>git remote add origin</a:t>
            </a:r>
            <a:endParaRPr b="1" sz="16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3429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Char char="●"/>
            </a:pPr>
            <a:r>
              <a:rPr lang="en-US" sz="1600">
                <a:solidFill>
                  <a:srgbClr val="CCCCCC"/>
                </a:solidFill>
              </a:rPr>
              <a:t>Push both branches to GitHub</a:t>
            </a:r>
            <a:endParaRPr sz="1600">
              <a:solidFill>
                <a:srgbClr val="CCCCCC"/>
              </a:solidFill>
            </a:endParaRPr>
          </a:p>
          <a:p>
            <a:pPr indent="-355600" lvl="0" marL="3429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Char char="●"/>
            </a:pPr>
            <a:r>
              <a:rPr lang="en-US" sz="1600">
                <a:solidFill>
                  <a:srgbClr val="CCCCCC"/>
                </a:solidFill>
              </a:rPr>
              <a:t>Congrats on your new repo!!  Go check it out on GitHub!</a:t>
            </a:r>
            <a:endParaRPr sz="1600">
              <a:solidFill>
                <a:srgbClr val="CCCCCC"/>
              </a:solidFill>
            </a:endParaRPr>
          </a:p>
        </p:txBody>
      </p:sp>
      <p:pic>
        <p:nvPicPr>
          <p:cNvPr id="488" name="Google Shape;488;p44"/>
          <p:cNvPicPr preferRelativeResize="0"/>
          <p:nvPr/>
        </p:nvPicPr>
        <p:blipFill rotWithShape="1">
          <a:blip r:embed="rId6">
            <a:alphaModFix/>
          </a:blip>
          <a:srcRect b="80293" l="0" r="0" t="0"/>
          <a:stretch/>
        </p:blipFill>
        <p:spPr>
          <a:xfrm>
            <a:off x="4871050" y="1297950"/>
            <a:ext cx="3509674" cy="66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0" name="Google Shape;49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4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5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99" name="Google Shape;499;p45"/>
          <p:cNvSpPr txBox="1"/>
          <p:nvPr>
            <p:ph idx="4294967295" type="title"/>
          </p:nvPr>
        </p:nvSpPr>
        <p:spPr>
          <a:xfrm>
            <a:off x="311700" y="663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Pushing a Repository to GitHub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500" name="Google Shape;500;p45"/>
          <p:cNvSpPr txBox="1"/>
          <p:nvPr/>
        </p:nvSpPr>
        <p:spPr>
          <a:xfrm>
            <a:off x="630125" y="1236175"/>
            <a:ext cx="39420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556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-US" sz="1600">
                <a:solidFill>
                  <a:srgbClr val="B7B7B7"/>
                </a:solidFill>
              </a:rPr>
              <a:t>Return to your terminal and navigate back to your new repository (my_new_repo)</a:t>
            </a:r>
            <a:endParaRPr sz="1600">
              <a:solidFill>
                <a:srgbClr val="B7B7B7"/>
              </a:solidFill>
            </a:endParaRPr>
          </a:p>
          <a:p>
            <a:pPr indent="-355600" lvl="0" marL="3429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Set the remote URL for the repository using </a:t>
            </a:r>
            <a:r>
              <a:rPr b="1" lang="en-US" sz="1600">
                <a:solidFill>
                  <a:srgbClr val="0C5ADB"/>
                </a:solidFill>
              </a:rPr>
              <a:t>git remote add origin</a:t>
            </a:r>
            <a:endParaRPr b="1" sz="1600">
              <a:solidFill>
                <a:srgbClr val="0C5A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3429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-US" sz="1600">
                <a:solidFill>
                  <a:srgbClr val="B7B7B7"/>
                </a:solidFill>
              </a:rPr>
              <a:t>Push both branches to GitHub</a:t>
            </a:r>
            <a:endParaRPr sz="1600">
              <a:solidFill>
                <a:srgbClr val="B7B7B7"/>
              </a:solidFill>
            </a:endParaRPr>
          </a:p>
          <a:p>
            <a:pPr indent="-355600" lvl="0" marL="3429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-US" sz="1600">
                <a:solidFill>
                  <a:srgbClr val="B7B7B7"/>
                </a:solidFill>
              </a:rPr>
              <a:t>Congrats on your new repo!!  Go check it out on GitHub!</a:t>
            </a:r>
            <a:endParaRPr sz="1600">
              <a:solidFill>
                <a:srgbClr val="B7B7B7"/>
              </a:solidFill>
            </a:endParaRPr>
          </a:p>
        </p:txBody>
      </p:sp>
      <p:pic>
        <p:nvPicPr>
          <p:cNvPr id="501" name="Google Shape;501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1050" y="1297950"/>
            <a:ext cx="3509674" cy="336724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3" name="Google Shape;50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6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512" name="Google Shape;512;p46"/>
          <p:cNvSpPr txBox="1"/>
          <p:nvPr>
            <p:ph idx="4294967295" type="title"/>
          </p:nvPr>
        </p:nvSpPr>
        <p:spPr>
          <a:xfrm>
            <a:off x="311700" y="663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Pushing a Repository to GitHub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513" name="Google Shape;513;p46"/>
          <p:cNvSpPr txBox="1"/>
          <p:nvPr/>
        </p:nvSpPr>
        <p:spPr>
          <a:xfrm>
            <a:off x="630125" y="1236175"/>
            <a:ext cx="39420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556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-US" sz="1600">
                <a:solidFill>
                  <a:srgbClr val="B7B7B7"/>
                </a:solidFill>
              </a:rPr>
              <a:t>Return to your terminal and navigate back to your new repository (my_new_repo)</a:t>
            </a:r>
            <a:endParaRPr sz="1600">
              <a:solidFill>
                <a:srgbClr val="B7B7B7"/>
              </a:solidFill>
            </a:endParaRPr>
          </a:p>
          <a:p>
            <a:pPr indent="-355600" lvl="0" marL="3429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-US" sz="1600">
                <a:solidFill>
                  <a:srgbClr val="B7B7B7"/>
                </a:solidFill>
              </a:rPr>
              <a:t>Set the remote URL for the repository using </a:t>
            </a:r>
            <a:r>
              <a:rPr b="1" lang="en-US" sz="1600">
                <a:solidFill>
                  <a:srgbClr val="B7B7B7"/>
                </a:solidFill>
              </a:rPr>
              <a:t>git remote add origin</a:t>
            </a:r>
            <a:endParaRPr b="1" sz="16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3429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Push both branches to GitHub</a:t>
            </a:r>
            <a:endParaRPr sz="1600">
              <a:solidFill>
                <a:srgbClr val="0C5ADB"/>
              </a:solidFill>
            </a:endParaRPr>
          </a:p>
          <a:p>
            <a:pPr indent="-355600" lvl="0" marL="3429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-US" sz="1600">
                <a:solidFill>
                  <a:srgbClr val="B7B7B7"/>
                </a:solidFill>
              </a:rPr>
              <a:t>Congrats on your new repo!!  Go check it out on GitHub!</a:t>
            </a:r>
            <a:endParaRPr sz="1600">
              <a:solidFill>
                <a:srgbClr val="B7B7B7"/>
              </a:solidFill>
            </a:endParaRPr>
          </a:p>
        </p:txBody>
      </p:sp>
      <p:pic>
        <p:nvPicPr>
          <p:cNvPr id="514" name="Google Shape;514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1050" y="1297950"/>
            <a:ext cx="3509674" cy="336724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6" name="Google Shape;516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525" name="Google Shape;525;p47"/>
          <p:cNvSpPr txBox="1"/>
          <p:nvPr>
            <p:ph idx="4294967295" type="title"/>
          </p:nvPr>
        </p:nvSpPr>
        <p:spPr>
          <a:xfrm>
            <a:off x="311700" y="663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Pushing a Repository to GitHub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526" name="Google Shape;526;p47"/>
          <p:cNvSpPr txBox="1"/>
          <p:nvPr/>
        </p:nvSpPr>
        <p:spPr>
          <a:xfrm>
            <a:off x="630125" y="1236175"/>
            <a:ext cx="39420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556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-US" sz="1600">
                <a:solidFill>
                  <a:srgbClr val="B7B7B7"/>
                </a:solidFill>
              </a:rPr>
              <a:t>Return to your terminal and navigate back to your new repository (my_new_repo)</a:t>
            </a:r>
            <a:endParaRPr sz="1600">
              <a:solidFill>
                <a:srgbClr val="B7B7B7"/>
              </a:solidFill>
            </a:endParaRPr>
          </a:p>
          <a:p>
            <a:pPr indent="-355600" lvl="0" marL="3429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-US" sz="1600">
                <a:solidFill>
                  <a:srgbClr val="B7B7B7"/>
                </a:solidFill>
              </a:rPr>
              <a:t>Set the remote URL for the repository using </a:t>
            </a:r>
            <a:r>
              <a:rPr b="1" lang="en-US" sz="1600">
                <a:solidFill>
                  <a:srgbClr val="B7B7B7"/>
                </a:solidFill>
              </a:rPr>
              <a:t>git remote add origin</a:t>
            </a:r>
            <a:endParaRPr b="1" sz="16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3429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en-US" sz="1600">
                <a:solidFill>
                  <a:srgbClr val="B7B7B7"/>
                </a:solidFill>
              </a:rPr>
              <a:t>Push both branches to GitHub</a:t>
            </a:r>
            <a:endParaRPr sz="1600">
              <a:solidFill>
                <a:srgbClr val="B7B7B7"/>
              </a:solidFill>
            </a:endParaRPr>
          </a:p>
          <a:p>
            <a:pPr indent="-355600" lvl="0" marL="3429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Congrats on your new repo!!  Go check it out on GitHub!</a:t>
            </a:r>
            <a:endParaRPr sz="1600">
              <a:solidFill>
                <a:srgbClr val="0C5ADB"/>
              </a:solidFill>
            </a:endParaRPr>
          </a:p>
        </p:txBody>
      </p:sp>
      <p:pic>
        <p:nvPicPr>
          <p:cNvPr id="527" name="Google Shape;527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1050" y="1297950"/>
            <a:ext cx="3509674" cy="3367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9" name="Google Shape;529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38" name="Google Shape;53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9" name="Google Shape;53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8"/>
          <p:cNvSpPr txBox="1"/>
          <p:nvPr>
            <p:ph idx="1" type="body"/>
          </p:nvPr>
        </p:nvSpPr>
        <p:spPr>
          <a:xfrm>
            <a:off x="570075" y="1001263"/>
            <a:ext cx="7587000" cy="3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9">
                <a:solidFill>
                  <a:srgbClr val="1A9988"/>
                </a:solidFill>
              </a:rPr>
              <a:t>Part 2. Working with Remote Repositories</a:t>
            </a:r>
            <a:endParaRPr sz="629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Checkout remote repositories: forks and clones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Creating and managing GitHub forks, branches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Submitting pull requests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Fetching and merging remote branches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Resolve merge conflicts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Keeping local repositories in sync with remote ones</a:t>
            </a:r>
            <a:endParaRPr sz="1800">
              <a:solidFill>
                <a:srgbClr val="0C5ADB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4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9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549" name="Google Shape;549;p49"/>
          <p:cNvSpPr txBox="1"/>
          <p:nvPr>
            <p:ph idx="4294967295" type="title"/>
          </p:nvPr>
        </p:nvSpPr>
        <p:spPr>
          <a:xfrm>
            <a:off x="528200" y="521625"/>
            <a:ext cx="68421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020">
                <a:solidFill>
                  <a:srgbClr val="1A9988"/>
                </a:solidFill>
                <a:highlight>
                  <a:schemeClr val="lt1"/>
                </a:highlight>
              </a:rPr>
              <a:t>Navigating GitHub Repositories </a:t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</p:txBody>
      </p:sp>
      <p:sp>
        <p:nvSpPr>
          <p:cNvPr id="550" name="Google Shape;550;p49"/>
          <p:cNvSpPr txBox="1"/>
          <p:nvPr/>
        </p:nvSpPr>
        <p:spPr>
          <a:xfrm>
            <a:off x="341650" y="1148150"/>
            <a:ext cx="59826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5ADB"/>
                </a:solidFill>
              </a:rPr>
              <a:t>              Any public Git repository can be </a:t>
            </a:r>
            <a:r>
              <a:rPr i="1" lang="en-US">
                <a:solidFill>
                  <a:srgbClr val="0C5ADB"/>
                </a:solidFill>
              </a:rPr>
              <a:t>fork</a:t>
            </a:r>
            <a:r>
              <a:rPr lang="en-US">
                <a:solidFill>
                  <a:srgbClr val="0C5ADB"/>
                </a:solidFill>
              </a:rPr>
              <a:t>ed or </a:t>
            </a:r>
            <a:r>
              <a:rPr i="1" lang="en-US">
                <a:solidFill>
                  <a:srgbClr val="0C5ADB"/>
                </a:solidFill>
              </a:rPr>
              <a:t>clone</a:t>
            </a:r>
            <a:r>
              <a:rPr lang="en-US">
                <a:solidFill>
                  <a:srgbClr val="0C5ADB"/>
                </a:solidFill>
              </a:rPr>
              <a:t>d. </a:t>
            </a:r>
            <a:endParaRPr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400"/>
              <a:buChar char="●"/>
            </a:pPr>
            <a:r>
              <a:rPr b="1" lang="en-US">
                <a:solidFill>
                  <a:srgbClr val="0C5ADB"/>
                </a:solidFill>
              </a:rPr>
              <a:t>fork</a:t>
            </a:r>
            <a:r>
              <a:rPr lang="en-US">
                <a:solidFill>
                  <a:srgbClr val="0C5ADB"/>
                </a:solidFill>
              </a:rPr>
              <a:t>: a  completely independent copy of Git repository</a:t>
            </a:r>
            <a:endParaRPr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400"/>
              <a:buChar char="●"/>
            </a:pPr>
            <a:r>
              <a:rPr b="1" lang="en-US">
                <a:solidFill>
                  <a:srgbClr val="0C5ADB"/>
                </a:solidFill>
              </a:rPr>
              <a:t>clone</a:t>
            </a:r>
            <a:r>
              <a:rPr lang="en-US">
                <a:solidFill>
                  <a:srgbClr val="0C5ADB"/>
                </a:solidFill>
              </a:rPr>
              <a:t>: a linked copy synchronized with the target/remote repo</a:t>
            </a:r>
            <a:endParaRPr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-US">
                <a:solidFill>
                  <a:srgbClr val="B7B7B7"/>
                </a:solidFill>
              </a:rPr>
              <a:t>Navigate to </a:t>
            </a:r>
            <a:r>
              <a:rPr lang="en-US" u="sng">
                <a:solidFill>
                  <a:srgbClr val="B7B7B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endParaRPr>
              <a:solidFill>
                <a:srgbClr val="B7B7B7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7B7B7"/>
                </a:solidFill>
              </a:rPr>
              <a:t>(or </a:t>
            </a:r>
            <a:r>
              <a:rPr lang="en-US" u="sng">
                <a:solidFill>
                  <a:srgbClr val="B7B7B7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https://github.com/ufs-community/ufs-srweather-app</a:t>
            </a:r>
            <a:r>
              <a:rPr lang="en-US">
                <a:solidFill>
                  <a:srgbClr val="B7B7B7"/>
                </a:solidFill>
              </a:rPr>
              <a:t> )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Look through the </a:t>
            </a:r>
            <a:r>
              <a:rPr b="1" lang="en-US">
                <a:solidFill>
                  <a:srgbClr val="B7B7B7"/>
                </a:solidFill>
              </a:rPr>
              <a:t>I</a:t>
            </a:r>
            <a:r>
              <a:rPr b="1" i="0" lang="en-US" sz="1400" u="none" cap="none" strike="noStrike">
                <a:solidFill>
                  <a:srgbClr val="B7B7B7"/>
                </a:solidFill>
              </a:rPr>
              <a:t>ssues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>
                <a:solidFill>
                  <a:srgbClr val="B7B7B7"/>
                </a:solidFill>
              </a:rPr>
              <a:t>P</a:t>
            </a:r>
            <a:r>
              <a:rPr b="1" i="0" lang="en-US" sz="1400" u="none" cap="none" strike="noStrike">
                <a:solidFill>
                  <a:srgbClr val="B7B7B7"/>
                </a:solidFill>
              </a:rPr>
              <a:t>ull requests</a:t>
            </a:r>
            <a:endParaRPr b="1"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Hop onto the </a:t>
            </a:r>
            <a:r>
              <a:rPr b="1" lang="en-US">
                <a:solidFill>
                  <a:srgbClr val="B7B7B7"/>
                </a:solidFill>
              </a:rPr>
              <a:t>D</a:t>
            </a:r>
            <a:r>
              <a:rPr b="1" i="0" lang="en-US" sz="1400" u="none" cap="none" strike="noStrike">
                <a:solidFill>
                  <a:srgbClr val="B7B7B7"/>
                </a:solidFill>
              </a:rPr>
              <a:t>iscussions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 and reply to a thread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Create your own fork of the repository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Navigate to the main repository page by clicking on “</a:t>
            </a:r>
            <a:r>
              <a:rPr b="0" i="0" lang="en-US" sz="1400" u="sng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In the top-right corner, click on “</a:t>
            </a:r>
            <a:r>
              <a:rPr b="0" i="0" lang="en-US" sz="1400" u="sng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Fork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Keep the “Repository name” and “Description” fields unchanged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Click “Create fork”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51" name="Google Shape;55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2" name="Google Shape;552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5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0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561" name="Google Shape;561;p50"/>
          <p:cNvSpPr txBox="1"/>
          <p:nvPr/>
        </p:nvSpPr>
        <p:spPr>
          <a:xfrm>
            <a:off x="341650" y="1148150"/>
            <a:ext cx="59826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5ADB"/>
                </a:solidFill>
              </a:rPr>
              <a:t>              Any public Git repository can be </a:t>
            </a:r>
            <a:r>
              <a:rPr i="1" lang="en-US">
                <a:solidFill>
                  <a:srgbClr val="0C5ADB"/>
                </a:solidFill>
              </a:rPr>
              <a:t>fork</a:t>
            </a:r>
            <a:r>
              <a:rPr lang="en-US">
                <a:solidFill>
                  <a:srgbClr val="0C5ADB"/>
                </a:solidFill>
              </a:rPr>
              <a:t>ed or </a:t>
            </a:r>
            <a:r>
              <a:rPr i="1" lang="en-US">
                <a:solidFill>
                  <a:srgbClr val="0C5ADB"/>
                </a:solidFill>
              </a:rPr>
              <a:t>clone</a:t>
            </a:r>
            <a:r>
              <a:rPr lang="en-US">
                <a:solidFill>
                  <a:srgbClr val="0C5ADB"/>
                </a:solidFill>
              </a:rPr>
              <a:t>d. </a:t>
            </a:r>
            <a:endParaRPr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b="1" lang="en-US">
                <a:solidFill>
                  <a:srgbClr val="B7B7B7"/>
                </a:solidFill>
              </a:rPr>
              <a:t>fork</a:t>
            </a:r>
            <a:r>
              <a:rPr lang="en-US">
                <a:solidFill>
                  <a:srgbClr val="B7B7B7"/>
                </a:solidFill>
              </a:rPr>
              <a:t>: a  completely independent copy of Git repository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b="1" lang="en-US">
                <a:solidFill>
                  <a:srgbClr val="B7B7B7"/>
                </a:solidFill>
              </a:rPr>
              <a:t>clone</a:t>
            </a:r>
            <a:r>
              <a:rPr lang="en-US">
                <a:solidFill>
                  <a:srgbClr val="B7B7B7"/>
                </a:solidFill>
              </a:rPr>
              <a:t>: a linked copy synchronized with the target/remote repo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400"/>
              <a:buChar char="●"/>
            </a:pPr>
            <a:r>
              <a:rPr lang="en-US">
                <a:solidFill>
                  <a:srgbClr val="0C5ADB"/>
                </a:solidFill>
              </a:rPr>
              <a:t>Navigate to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https://github.com/NOAA-EPIC/training-github</a:t>
            </a:r>
            <a:endParaRPr>
              <a:solidFill>
                <a:srgbClr val="0C5ADB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CCCC"/>
                </a:solidFill>
              </a:rPr>
              <a:t>(or </a:t>
            </a:r>
            <a:r>
              <a:rPr lang="en-US" u="sng">
                <a:solidFill>
                  <a:srgbClr val="CCCC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https://github.com/ufs-community/ufs-srweather-app</a:t>
            </a:r>
            <a:r>
              <a:rPr lang="en-US">
                <a:solidFill>
                  <a:srgbClr val="CCCCCC"/>
                </a:solidFill>
              </a:rPr>
              <a:t> )</a:t>
            </a:r>
            <a:endParaRPr>
              <a:solidFill>
                <a:srgbClr val="CCCCCC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Look through the </a:t>
            </a:r>
            <a:r>
              <a:rPr b="1" lang="en-US">
                <a:solidFill>
                  <a:srgbClr val="B7B7B7"/>
                </a:solidFill>
              </a:rPr>
              <a:t>I</a:t>
            </a:r>
            <a:r>
              <a:rPr b="1" i="0" lang="en-US" sz="1400" u="none" cap="none" strike="noStrike">
                <a:solidFill>
                  <a:srgbClr val="B7B7B7"/>
                </a:solidFill>
              </a:rPr>
              <a:t>ssues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>
                <a:solidFill>
                  <a:srgbClr val="B7B7B7"/>
                </a:solidFill>
              </a:rPr>
              <a:t>P</a:t>
            </a:r>
            <a:r>
              <a:rPr b="1" i="0" lang="en-US" sz="1400" u="none" cap="none" strike="noStrike">
                <a:solidFill>
                  <a:srgbClr val="B7B7B7"/>
                </a:solidFill>
              </a:rPr>
              <a:t>ull requests</a:t>
            </a:r>
            <a:endParaRPr b="1"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Hop onto the </a:t>
            </a:r>
            <a:r>
              <a:rPr b="1" lang="en-US">
                <a:solidFill>
                  <a:srgbClr val="B7B7B7"/>
                </a:solidFill>
              </a:rPr>
              <a:t>D</a:t>
            </a:r>
            <a:r>
              <a:rPr b="1" i="0" lang="en-US" sz="1400" u="none" cap="none" strike="noStrike">
                <a:solidFill>
                  <a:srgbClr val="B7B7B7"/>
                </a:solidFill>
              </a:rPr>
              <a:t>iscussions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 and reply to a thread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Create your own fork of the repository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Navigate to the main repository page by clicking on “</a:t>
            </a:r>
            <a:r>
              <a:rPr b="0" i="0" lang="en-US" sz="1400" u="sng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In the top-right corner, click on “</a:t>
            </a:r>
            <a:r>
              <a:rPr b="0" i="0" lang="en-US" sz="1400" u="sng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Fork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Keep the “Repository name” and “Description” fields unchanged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Click “Create fork”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562" name="Google Shape;562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69950" y="1300550"/>
            <a:ext cx="2921649" cy="2241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63" name="Google Shape;56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4" name="Google Shape;564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0"/>
          <p:cNvSpPr txBox="1"/>
          <p:nvPr>
            <p:ph idx="4294967295" type="title"/>
          </p:nvPr>
        </p:nvSpPr>
        <p:spPr>
          <a:xfrm>
            <a:off x="528200" y="521625"/>
            <a:ext cx="68421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020">
                <a:solidFill>
                  <a:srgbClr val="1A9988"/>
                </a:solidFill>
                <a:highlight>
                  <a:schemeClr val="lt1"/>
                </a:highlight>
              </a:rPr>
              <a:t>Navigating GitHub Repositories </a:t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5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1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574" name="Google Shape;574;p51"/>
          <p:cNvSpPr txBox="1"/>
          <p:nvPr/>
        </p:nvSpPr>
        <p:spPr>
          <a:xfrm>
            <a:off x="341650" y="1148150"/>
            <a:ext cx="59826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5ADB"/>
                </a:solidFill>
              </a:rPr>
              <a:t>              Any public Git repository can be </a:t>
            </a:r>
            <a:r>
              <a:rPr i="1" lang="en-US">
                <a:solidFill>
                  <a:srgbClr val="0C5ADB"/>
                </a:solidFill>
              </a:rPr>
              <a:t>fork</a:t>
            </a:r>
            <a:r>
              <a:rPr lang="en-US">
                <a:solidFill>
                  <a:srgbClr val="0C5ADB"/>
                </a:solidFill>
              </a:rPr>
              <a:t>ed or </a:t>
            </a:r>
            <a:r>
              <a:rPr i="1" lang="en-US">
                <a:solidFill>
                  <a:srgbClr val="0C5ADB"/>
                </a:solidFill>
              </a:rPr>
              <a:t>clone</a:t>
            </a:r>
            <a:r>
              <a:rPr lang="en-US">
                <a:solidFill>
                  <a:srgbClr val="0C5ADB"/>
                </a:solidFill>
              </a:rPr>
              <a:t>d. </a:t>
            </a:r>
            <a:endParaRPr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b="1" lang="en-US">
                <a:solidFill>
                  <a:srgbClr val="B7B7B7"/>
                </a:solidFill>
              </a:rPr>
              <a:t>fork</a:t>
            </a:r>
            <a:r>
              <a:rPr lang="en-US">
                <a:solidFill>
                  <a:srgbClr val="B7B7B7"/>
                </a:solidFill>
              </a:rPr>
              <a:t>: a  completely independent copy of Git repository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b="1" lang="en-US">
                <a:solidFill>
                  <a:srgbClr val="B7B7B7"/>
                </a:solidFill>
              </a:rPr>
              <a:t>clone</a:t>
            </a:r>
            <a:r>
              <a:rPr lang="en-US">
                <a:solidFill>
                  <a:srgbClr val="B7B7B7"/>
                </a:solidFill>
              </a:rPr>
              <a:t>: a linked copy synchronized with the target/remote repo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400"/>
              <a:buChar char="●"/>
            </a:pPr>
            <a:r>
              <a:rPr lang="en-US">
                <a:solidFill>
                  <a:srgbClr val="0C5ADB"/>
                </a:solidFill>
              </a:rPr>
              <a:t>Navigate to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https://github.com/NOAA-EPIC/training-github</a:t>
            </a:r>
            <a:endParaRPr>
              <a:solidFill>
                <a:srgbClr val="0C5ADB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5ADB"/>
                </a:solidFill>
              </a:rPr>
              <a:t>(or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https://github.com/ufs-community/ufs-srweather-app</a:t>
            </a:r>
            <a:r>
              <a:rPr lang="en-US">
                <a:solidFill>
                  <a:srgbClr val="0C5ADB"/>
                </a:solidFill>
              </a:rPr>
              <a:t> )</a:t>
            </a:r>
            <a:endParaRPr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Look through the </a:t>
            </a:r>
            <a:r>
              <a:rPr b="1" lang="en-US">
                <a:solidFill>
                  <a:srgbClr val="B7B7B7"/>
                </a:solidFill>
              </a:rPr>
              <a:t>I</a:t>
            </a:r>
            <a:r>
              <a:rPr b="1" i="0" lang="en-US" sz="1400" u="none" cap="none" strike="noStrike">
                <a:solidFill>
                  <a:srgbClr val="B7B7B7"/>
                </a:solidFill>
              </a:rPr>
              <a:t>ssues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>
                <a:solidFill>
                  <a:srgbClr val="B7B7B7"/>
                </a:solidFill>
              </a:rPr>
              <a:t>P</a:t>
            </a:r>
            <a:r>
              <a:rPr b="1" i="0" lang="en-US" sz="1400" u="none" cap="none" strike="noStrike">
                <a:solidFill>
                  <a:srgbClr val="B7B7B7"/>
                </a:solidFill>
              </a:rPr>
              <a:t>ull requests</a:t>
            </a:r>
            <a:endParaRPr b="1"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Hop onto the </a:t>
            </a:r>
            <a:r>
              <a:rPr b="1" lang="en-US">
                <a:solidFill>
                  <a:srgbClr val="B7B7B7"/>
                </a:solidFill>
              </a:rPr>
              <a:t>D</a:t>
            </a:r>
            <a:r>
              <a:rPr b="1" i="0" lang="en-US" sz="1400" u="none" cap="none" strike="noStrike">
                <a:solidFill>
                  <a:srgbClr val="B7B7B7"/>
                </a:solidFill>
              </a:rPr>
              <a:t>iscussions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 and reply to a thread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Create your own fork of the repository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Navigate to the main repository page by clicking on “</a:t>
            </a:r>
            <a:r>
              <a:rPr b="0" i="0" lang="en-US" sz="1400" u="sng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In the top-right corner, click on “</a:t>
            </a:r>
            <a:r>
              <a:rPr b="0" i="0" lang="en-US" sz="1400" u="sng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Fork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Keep the “Repository name” and “Description” fields unchanged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Click “Create fork”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575" name="Google Shape;575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69950" y="1300550"/>
            <a:ext cx="2921649" cy="2241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6" name="Google Shape;576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33551" y="1629050"/>
            <a:ext cx="3043225" cy="23230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7" name="Google Shape;57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8" name="Google Shape;578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1"/>
          <p:cNvSpPr txBox="1"/>
          <p:nvPr>
            <p:ph idx="4294967295" type="title"/>
          </p:nvPr>
        </p:nvSpPr>
        <p:spPr>
          <a:xfrm>
            <a:off x="463700" y="589825"/>
            <a:ext cx="6842100" cy="429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020">
                <a:solidFill>
                  <a:srgbClr val="1A9988"/>
                </a:solidFill>
                <a:highlight>
                  <a:schemeClr val="lt1"/>
                </a:highlight>
              </a:rPr>
              <a:t>Navigate a GitHub Repository -  Create a Fork </a:t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507975" y="1470450"/>
            <a:ext cx="7990200" cy="30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29">
                <a:solidFill>
                  <a:srgbClr val="1A9988"/>
                </a:solidFill>
              </a:rPr>
              <a:t>Part 2. Working with Remote Repositories</a:t>
            </a:r>
            <a:endParaRPr sz="629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Checkout remote repositories: forks and clones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Creating and managing GitHub forks, branches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Submitting pull requests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Fetching and merging remote branches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Resolve merge conflicts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Keeping local repositories in sync with remote ones</a:t>
            </a:r>
            <a:endParaRPr sz="1800">
              <a:solidFill>
                <a:srgbClr val="0C5ADB"/>
              </a:solidFill>
            </a:endParaRPr>
          </a:p>
        </p:txBody>
      </p:sp>
      <p:sp>
        <p:nvSpPr>
          <p:cNvPr id="97" name="Google Shape;97;p16"/>
          <p:cNvSpPr txBox="1"/>
          <p:nvPr>
            <p:ph type="title"/>
          </p:nvPr>
        </p:nvSpPr>
        <p:spPr>
          <a:xfrm>
            <a:off x="415325" y="7706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820">
                <a:solidFill>
                  <a:srgbClr val="1A9988"/>
                </a:solidFill>
              </a:rPr>
              <a:t>Outline of the GitHub Tutorial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5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2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588" name="Google Shape;588;p52"/>
          <p:cNvSpPr txBox="1"/>
          <p:nvPr/>
        </p:nvSpPr>
        <p:spPr>
          <a:xfrm>
            <a:off x="341650" y="1148150"/>
            <a:ext cx="59826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5ADB"/>
                </a:solidFill>
              </a:rPr>
              <a:t>              Any public Git repository can be </a:t>
            </a:r>
            <a:r>
              <a:rPr i="1" lang="en-US">
                <a:solidFill>
                  <a:srgbClr val="0C5ADB"/>
                </a:solidFill>
              </a:rPr>
              <a:t>fork</a:t>
            </a:r>
            <a:r>
              <a:rPr lang="en-US">
                <a:solidFill>
                  <a:srgbClr val="0C5ADB"/>
                </a:solidFill>
              </a:rPr>
              <a:t>ed or </a:t>
            </a:r>
            <a:r>
              <a:rPr i="1" lang="en-US">
                <a:solidFill>
                  <a:srgbClr val="0C5ADB"/>
                </a:solidFill>
              </a:rPr>
              <a:t>clone</a:t>
            </a:r>
            <a:r>
              <a:rPr lang="en-US">
                <a:solidFill>
                  <a:srgbClr val="0C5ADB"/>
                </a:solidFill>
              </a:rPr>
              <a:t>d. </a:t>
            </a:r>
            <a:endParaRPr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b="1" lang="en-US">
                <a:solidFill>
                  <a:srgbClr val="B7B7B7"/>
                </a:solidFill>
              </a:rPr>
              <a:t>fork</a:t>
            </a:r>
            <a:r>
              <a:rPr lang="en-US">
                <a:solidFill>
                  <a:srgbClr val="B7B7B7"/>
                </a:solidFill>
              </a:rPr>
              <a:t>: a  completely independent copy of Git repository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b="1" lang="en-US">
                <a:solidFill>
                  <a:srgbClr val="B7B7B7"/>
                </a:solidFill>
              </a:rPr>
              <a:t>clone</a:t>
            </a:r>
            <a:r>
              <a:rPr lang="en-US">
                <a:solidFill>
                  <a:srgbClr val="B7B7B7"/>
                </a:solidFill>
              </a:rPr>
              <a:t>: a linked copy synchronized with the target/remote repo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-US">
                <a:solidFill>
                  <a:srgbClr val="B7B7B7"/>
                </a:solidFill>
              </a:rPr>
              <a:t>Navigate to </a:t>
            </a:r>
            <a:r>
              <a:rPr lang="en-US" u="sng">
                <a:solidFill>
                  <a:srgbClr val="B7B7B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endParaRPr>
              <a:solidFill>
                <a:srgbClr val="B7B7B7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7B7B7"/>
                </a:solidFill>
              </a:rPr>
              <a:t>(or </a:t>
            </a:r>
            <a:r>
              <a:rPr lang="en-US" u="sng">
                <a:solidFill>
                  <a:srgbClr val="B7B7B7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https://github.com/ufs-community/ufs-srweather-app</a:t>
            </a:r>
            <a:r>
              <a:rPr lang="en-US">
                <a:solidFill>
                  <a:srgbClr val="B7B7B7"/>
                </a:solidFill>
              </a:rPr>
              <a:t> )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Look through the </a:t>
            </a:r>
            <a:r>
              <a:rPr b="1" lang="en-US">
                <a:solidFill>
                  <a:srgbClr val="0C5ADB"/>
                </a:solidFill>
              </a:rPr>
              <a:t>I</a:t>
            </a:r>
            <a:r>
              <a:rPr b="1" i="0" lang="en-US" sz="1400" u="none" cap="none" strike="noStrike">
                <a:solidFill>
                  <a:srgbClr val="0C5ADB"/>
                </a:solidFill>
              </a:rPr>
              <a:t>ssues</a:t>
            </a: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>
                <a:solidFill>
                  <a:srgbClr val="0C5ADB"/>
                </a:solidFill>
              </a:rPr>
              <a:t>P</a:t>
            </a:r>
            <a:r>
              <a:rPr b="1" i="0" lang="en-US" sz="1400" u="none" cap="none" strike="noStrike">
                <a:solidFill>
                  <a:srgbClr val="0C5ADB"/>
                </a:solidFill>
              </a:rPr>
              <a:t>ull requests</a:t>
            </a:r>
            <a:endParaRPr b="1"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Hop onto the </a:t>
            </a:r>
            <a:r>
              <a:rPr b="1" lang="en-US">
                <a:solidFill>
                  <a:srgbClr val="0C5ADB"/>
                </a:solidFill>
              </a:rPr>
              <a:t>D</a:t>
            </a:r>
            <a:r>
              <a:rPr b="1" i="0" lang="en-US" sz="1400" u="none" cap="none" strike="noStrike">
                <a:solidFill>
                  <a:srgbClr val="0C5ADB"/>
                </a:solidFill>
              </a:rPr>
              <a:t>iscussions</a:t>
            </a: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and reply to a thread</a:t>
            </a:r>
            <a:endParaRPr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Create your own fork of the repository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Navigate to the main repository page by clicking on “</a:t>
            </a:r>
            <a:r>
              <a:rPr b="0" i="0" lang="en-US" sz="1400" u="sng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In the top-right corner, click on “</a:t>
            </a:r>
            <a:r>
              <a:rPr b="0" i="0" lang="en-US" sz="1400" u="sng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Fork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Keep the “Repository name” and “Description” fields unchanged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Click “Create fork”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589" name="Google Shape;589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69950" y="1300550"/>
            <a:ext cx="2921649" cy="2241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0" name="Google Shape;590;p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33551" y="1629050"/>
            <a:ext cx="3043225" cy="23230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1" name="Google Shape;59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2" name="Google Shape;592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2"/>
          <p:cNvSpPr txBox="1"/>
          <p:nvPr>
            <p:ph idx="4294967295" type="title"/>
          </p:nvPr>
        </p:nvSpPr>
        <p:spPr>
          <a:xfrm>
            <a:off x="463700" y="589825"/>
            <a:ext cx="6842100" cy="429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020">
                <a:solidFill>
                  <a:srgbClr val="1A9988"/>
                </a:solidFill>
                <a:highlight>
                  <a:schemeClr val="lt1"/>
                </a:highlight>
              </a:rPr>
              <a:t>Navigate a GitHub Repository -  Create a Fork </a:t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5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3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602" name="Google Shape;602;p53"/>
          <p:cNvSpPr txBox="1"/>
          <p:nvPr/>
        </p:nvSpPr>
        <p:spPr>
          <a:xfrm>
            <a:off x="341650" y="1148150"/>
            <a:ext cx="59826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5ADB"/>
                </a:solidFill>
              </a:rPr>
              <a:t>              Any public Git repository can be </a:t>
            </a:r>
            <a:r>
              <a:rPr i="1" lang="en-US">
                <a:solidFill>
                  <a:srgbClr val="0C5ADB"/>
                </a:solidFill>
              </a:rPr>
              <a:t>fork</a:t>
            </a:r>
            <a:r>
              <a:rPr lang="en-US">
                <a:solidFill>
                  <a:srgbClr val="0C5ADB"/>
                </a:solidFill>
              </a:rPr>
              <a:t>ed or </a:t>
            </a:r>
            <a:r>
              <a:rPr i="1" lang="en-US">
                <a:solidFill>
                  <a:srgbClr val="0C5ADB"/>
                </a:solidFill>
              </a:rPr>
              <a:t>clone</a:t>
            </a:r>
            <a:r>
              <a:rPr lang="en-US">
                <a:solidFill>
                  <a:srgbClr val="0C5ADB"/>
                </a:solidFill>
              </a:rPr>
              <a:t>d. </a:t>
            </a:r>
            <a:endParaRPr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b="1" lang="en-US">
                <a:solidFill>
                  <a:srgbClr val="B7B7B7"/>
                </a:solidFill>
              </a:rPr>
              <a:t>fork</a:t>
            </a:r>
            <a:r>
              <a:rPr lang="en-US">
                <a:solidFill>
                  <a:srgbClr val="B7B7B7"/>
                </a:solidFill>
              </a:rPr>
              <a:t>: a  completely independent copy of Git repository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b="1" lang="en-US">
                <a:solidFill>
                  <a:srgbClr val="B7B7B7"/>
                </a:solidFill>
              </a:rPr>
              <a:t>clone</a:t>
            </a:r>
            <a:r>
              <a:rPr lang="en-US">
                <a:solidFill>
                  <a:srgbClr val="B7B7B7"/>
                </a:solidFill>
              </a:rPr>
              <a:t>: a linked copy that remains synchronized with the target/remote repo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-US">
                <a:solidFill>
                  <a:srgbClr val="B7B7B7"/>
                </a:solidFill>
              </a:rPr>
              <a:t>Navigate to </a:t>
            </a:r>
            <a:r>
              <a:rPr lang="en-US" u="sng">
                <a:solidFill>
                  <a:srgbClr val="B7B7B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Look through the </a:t>
            </a:r>
            <a:r>
              <a:rPr b="1" lang="en-US">
                <a:solidFill>
                  <a:srgbClr val="B7B7B7"/>
                </a:solidFill>
              </a:rPr>
              <a:t>I</a:t>
            </a:r>
            <a:r>
              <a:rPr b="1" i="0" lang="en-US" sz="1400" u="none" cap="none" strike="noStrike">
                <a:solidFill>
                  <a:srgbClr val="B7B7B7"/>
                </a:solidFill>
              </a:rPr>
              <a:t>ssues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>
                <a:solidFill>
                  <a:srgbClr val="B7B7B7"/>
                </a:solidFill>
              </a:rPr>
              <a:t>P</a:t>
            </a:r>
            <a:r>
              <a:rPr b="1" i="0" lang="en-US" sz="1400" u="none" cap="none" strike="noStrike">
                <a:solidFill>
                  <a:srgbClr val="B7B7B7"/>
                </a:solidFill>
              </a:rPr>
              <a:t>ull requests</a:t>
            </a:r>
            <a:endParaRPr b="1"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Hop onto the </a:t>
            </a:r>
            <a:r>
              <a:rPr b="1" lang="en-US">
                <a:solidFill>
                  <a:srgbClr val="B7B7B7"/>
                </a:solidFill>
              </a:rPr>
              <a:t>D</a:t>
            </a:r>
            <a:r>
              <a:rPr b="1" i="0" lang="en-US" sz="1400" u="none" cap="none" strike="noStrike">
                <a:solidFill>
                  <a:srgbClr val="B7B7B7"/>
                </a:solidFill>
              </a:rPr>
              <a:t>iscussions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 and reply to a thread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Create your own fork of the repository</a:t>
            </a:r>
            <a:endParaRPr>
              <a:solidFill>
                <a:srgbClr val="0C5ADB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Navigate to the main repository page by clicking on “</a:t>
            </a:r>
            <a:r>
              <a:rPr b="0" i="0" lang="en-US" sz="1400" u="sng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</a:t>
            </a: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>
              <a:solidFill>
                <a:srgbClr val="0C5ADB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In the top-right corner, click on “</a:t>
            </a:r>
            <a:r>
              <a:rPr b="0" i="0" lang="en-US" sz="1400" u="sng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Fork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” --&gt; </a:t>
            </a:r>
            <a:r>
              <a:rPr lang="en-US">
                <a:solidFill>
                  <a:srgbClr val="B7B7B7"/>
                </a:solidFill>
              </a:rPr>
              <a:t>“Create a new fork”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Keep the “Repository name” and “Description” fields unchanged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Click “Create fork”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603" name="Google Shape;603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69950" y="1300550"/>
            <a:ext cx="2921649" cy="2241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3"/>
          <p:cNvSpPr/>
          <p:nvPr/>
        </p:nvSpPr>
        <p:spPr>
          <a:xfrm>
            <a:off x="6069950" y="1647875"/>
            <a:ext cx="312000" cy="2598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3"/>
          <p:cNvSpPr txBox="1"/>
          <p:nvPr>
            <p:ph idx="4294967295" type="title"/>
          </p:nvPr>
        </p:nvSpPr>
        <p:spPr>
          <a:xfrm>
            <a:off x="528200" y="521625"/>
            <a:ext cx="68421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020">
                <a:solidFill>
                  <a:srgbClr val="1A9988"/>
                </a:solidFill>
                <a:highlight>
                  <a:schemeClr val="lt1"/>
                </a:highlight>
              </a:rPr>
              <a:t>Navigating GitHub Repositories </a:t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</p:txBody>
      </p:sp>
      <p:sp>
        <p:nvSpPr>
          <p:cNvPr id="608" name="Google Shape;608;p53"/>
          <p:cNvSpPr txBox="1"/>
          <p:nvPr>
            <p:ph idx="4294967295" type="title"/>
          </p:nvPr>
        </p:nvSpPr>
        <p:spPr>
          <a:xfrm>
            <a:off x="463700" y="589825"/>
            <a:ext cx="6842100" cy="429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020">
                <a:solidFill>
                  <a:srgbClr val="1A9988"/>
                </a:solidFill>
                <a:highlight>
                  <a:schemeClr val="lt1"/>
                </a:highlight>
              </a:rPr>
              <a:t>Navigate a GitHub Repository -  Create a Fork </a:t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5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4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617" name="Google Shape;617;p54"/>
          <p:cNvSpPr txBox="1"/>
          <p:nvPr/>
        </p:nvSpPr>
        <p:spPr>
          <a:xfrm>
            <a:off x="341650" y="1148150"/>
            <a:ext cx="59826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5ADB"/>
                </a:solidFill>
              </a:rPr>
              <a:t>              Any public Git repository can be </a:t>
            </a:r>
            <a:r>
              <a:rPr i="1" lang="en-US">
                <a:solidFill>
                  <a:srgbClr val="0C5ADB"/>
                </a:solidFill>
              </a:rPr>
              <a:t>fork</a:t>
            </a:r>
            <a:r>
              <a:rPr lang="en-US">
                <a:solidFill>
                  <a:srgbClr val="0C5ADB"/>
                </a:solidFill>
              </a:rPr>
              <a:t>ed or </a:t>
            </a:r>
            <a:r>
              <a:rPr i="1" lang="en-US">
                <a:solidFill>
                  <a:srgbClr val="0C5ADB"/>
                </a:solidFill>
              </a:rPr>
              <a:t>clone</a:t>
            </a:r>
            <a:r>
              <a:rPr lang="en-US">
                <a:solidFill>
                  <a:srgbClr val="0C5ADB"/>
                </a:solidFill>
              </a:rPr>
              <a:t>d. </a:t>
            </a:r>
            <a:endParaRPr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b="1" lang="en-US">
                <a:solidFill>
                  <a:srgbClr val="B7B7B7"/>
                </a:solidFill>
              </a:rPr>
              <a:t>fork</a:t>
            </a:r>
            <a:r>
              <a:rPr lang="en-US">
                <a:solidFill>
                  <a:srgbClr val="B7B7B7"/>
                </a:solidFill>
              </a:rPr>
              <a:t>: a  completely independent copy of Git repository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b="1" lang="en-US">
                <a:solidFill>
                  <a:srgbClr val="B7B7B7"/>
                </a:solidFill>
              </a:rPr>
              <a:t>clone</a:t>
            </a:r>
            <a:r>
              <a:rPr lang="en-US">
                <a:solidFill>
                  <a:srgbClr val="B7B7B7"/>
                </a:solidFill>
              </a:rPr>
              <a:t>: a linked copy that remains synchronized with the target/remote repo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-US">
                <a:solidFill>
                  <a:srgbClr val="B7B7B7"/>
                </a:solidFill>
              </a:rPr>
              <a:t>Navigate to </a:t>
            </a:r>
            <a:r>
              <a:rPr lang="en-US" u="sng">
                <a:solidFill>
                  <a:srgbClr val="B7B7B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Look through the </a:t>
            </a:r>
            <a:r>
              <a:rPr b="1" lang="en-US">
                <a:solidFill>
                  <a:srgbClr val="B7B7B7"/>
                </a:solidFill>
              </a:rPr>
              <a:t>I</a:t>
            </a:r>
            <a:r>
              <a:rPr b="1" i="0" lang="en-US" sz="1400" u="none" cap="none" strike="noStrike">
                <a:solidFill>
                  <a:srgbClr val="B7B7B7"/>
                </a:solidFill>
              </a:rPr>
              <a:t>ssues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>
                <a:solidFill>
                  <a:srgbClr val="B7B7B7"/>
                </a:solidFill>
              </a:rPr>
              <a:t>P</a:t>
            </a:r>
            <a:r>
              <a:rPr b="1" i="0" lang="en-US" sz="1400" u="none" cap="none" strike="noStrike">
                <a:solidFill>
                  <a:srgbClr val="B7B7B7"/>
                </a:solidFill>
              </a:rPr>
              <a:t>ull requests</a:t>
            </a:r>
            <a:endParaRPr b="1"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Hop onto the </a:t>
            </a:r>
            <a:r>
              <a:rPr b="1" lang="en-US">
                <a:solidFill>
                  <a:srgbClr val="B7B7B7"/>
                </a:solidFill>
              </a:rPr>
              <a:t>D</a:t>
            </a:r>
            <a:r>
              <a:rPr b="1" i="0" lang="en-US" sz="1400" u="none" cap="none" strike="noStrike">
                <a:solidFill>
                  <a:srgbClr val="B7B7B7"/>
                </a:solidFill>
              </a:rPr>
              <a:t>iscussions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 and reply to a thread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Create your own fork of the repository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Navigate to the main repository page by clicking on “</a:t>
            </a:r>
            <a:r>
              <a:rPr b="0" i="0" lang="en-US" sz="1400" u="sng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In the top-right corner, click on “</a:t>
            </a:r>
            <a:r>
              <a:rPr b="0" i="0" lang="en-US" sz="1400" u="sng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Fork</a:t>
            </a: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” --&gt; </a:t>
            </a:r>
            <a:r>
              <a:rPr lang="en-US">
                <a:solidFill>
                  <a:srgbClr val="0C5ADB"/>
                </a:solidFill>
              </a:rPr>
              <a:t>“Create a new fork”</a:t>
            </a:r>
            <a:endParaRPr>
              <a:solidFill>
                <a:srgbClr val="0C5ADB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Keep the “Repository name” and “Description” fields unchanged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Click “Create fork”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618" name="Google Shape;618;p54"/>
          <p:cNvPicPr preferRelativeResize="0"/>
          <p:nvPr/>
        </p:nvPicPr>
        <p:blipFill rotWithShape="1">
          <a:blip r:embed="rId9">
            <a:alphaModFix/>
          </a:blip>
          <a:srcRect b="29" l="0" r="0" t="29"/>
          <a:stretch/>
        </p:blipFill>
        <p:spPr>
          <a:xfrm>
            <a:off x="6069950" y="1300550"/>
            <a:ext cx="2921648" cy="22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0" name="Google Shape;620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4"/>
          <p:cNvSpPr txBox="1"/>
          <p:nvPr>
            <p:ph idx="4294967295" type="title"/>
          </p:nvPr>
        </p:nvSpPr>
        <p:spPr>
          <a:xfrm>
            <a:off x="463700" y="589825"/>
            <a:ext cx="6842100" cy="429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020">
                <a:solidFill>
                  <a:srgbClr val="1A9988"/>
                </a:solidFill>
                <a:highlight>
                  <a:schemeClr val="lt1"/>
                </a:highlight>
              </a:rPr>
              <a:t>Navigate a GitHub Repository -  Create a Fork </a:t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5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5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631" name="Google Shape;631;p55"/>
          <p:cNvSpPr txBox="1"/>
          <p:nvPr/>
        </p:nvSpPr>
        <p:spPr>
          <a:xfrm>
            <a:off x="341650" y="1148150"/>
            <a:ext cx="59826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5ADB"/>
                </a:solidFill>
              </a:rPr>
              <a:t>              Any public Git repository can be </a:t>
            </a:r>
            <a:r>
              <a:rPr i="1" lang="en-US">
                <a:solidFill>
                  <a:srgbClr val="0C5ADB"/>
                </a:solidFill>
              </a:rPr>
              <a:t>fork</a:t>
            </a:r>
            <a:r>
              <a:rPr lang="en-US">
                <a:solidFill>
                  <a:srgbClr val="0C5ADB"/>
                </a:solidFill>
              </a:rPr>
              <a:t>ed or </a:t>
            </a:r>
            <a:r>
              <a:rPr i="1" lang="en-US">
                <a:solidFill>
                  <a:srgbClr val="0C5ADB"/>
                </a:solidFill>
              </a:rPr>
              <a:t>clone</a:t>
            </a:r>
            <a:r>
              <a:rPr lang="en-US">
                <a:solidFill>
                  <a:srgbClr val="0C5ADB"/>
                </a:solidFill>
              </a:rPr>
              <a:t>d. </a:t>
            </a:r>
            <a:endParaRPr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b="1" lang="en-US">
                <a:solidFill>
                  <a:srgbClr val="B7B7B7"/>
                </a:solidFill>
              </a:rPr>
              <a:t>fork</a:t>
            </a:r>
            <a:r>
              <a:rPr lang="en-US">
                <a:solidFill>
                  <a:srgbClr val="B7B7B7"/>
                </a:solidFill>
              </a:rPr>
              <a:t>: a  completely independent copy of Git repository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b="1" lang="en-US">
                <a:solidFill>
                  <a:srgbClr val="B7B7B7"/>
                </a:solidFill>
              </a:rPr>
              <a:t>clone</a:t>
            </a:r>
            <a:r>
              <a:rPr lang="en-US">
                <a:solidFill>
                  <a:srgbClr val="B7B7B7"/>
                </a:solidFill>
              </a:rPr>
              <a:t>: a linked copy that remains synchronized with the target/remote repo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-US">
                <a:solidFill>
                  <a:srgbClr val="B7B7B7"/>
                </a:solidFill>
              </a:rPr>
              <a:t>Navigate to </a:t>
            </a:r>
            <a:r>
              <a:rPr lang="en-US" u="sng">
                <a:solidFill>
                  <a:srgbClr val="B7B7B7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Look through the </a:t>
            </a:r>
            <a:r>
              <a:rPr b="1" lang="en-US">
                <a:solidFill>
                  <a:srgbClr val="B7B7B7"/>
                </a:solidFill>
              </a:rPr>
              <a:t>I</a:t>
            </a:r>
            <a:r>
              <a:rPr b="1" i="0" lang="en-US" sz="1400" u="none" cap="none" strike="noStrike">
                <a:solidFill>
                  <a:srgbClr val="B7B7B7"/>
                </a:solidFill>
              </a:rPr>
              <a:t>ssues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>
                <a:solidFill>
                  <a:srgbClr val="B7B7B7"/>
                </a:solidFill>
              </a:rPr>
              <a:t>P</a:t>
            </a:r>
            <a:r>
              <a:rPr b="1" i="0" lang="en-US" sz="1400" u="none" cap="none" strike="noStrike">
                <a:solidFill>
                  <a:srgbClr val="B7B7B7"/>
                </a:solidFill>
              </a:rPr>
              <a:t>ull requests</a:t>
            </a:r>
            <a:endParaRPr b="1"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Hop onto the </a:t>
            </a:r>
            <a:r>
              <a:rPr b="1" lang="en-US">
                <a:solidFill>
                  <a:srgbClr val="B7B7B7"/>
                </a:solidFill>
              </a:rPr>
              <a:t>D</a:t>
            </a:r>
            <a:r>
              <a:rPr b="1" i="0" lang="en-US" sz="1400" u="none" cap="none" strike="noStrike">
                <a:solidFill>
                  <a:srgbClr val="B7B7B7"/>
                </a:solidFill>
              </a:rPr>
              <a:t>iscussions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 and reply to a thread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Create your own fork of the repository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Navigate to the main repository page by clicking on “</a:t>
            </a:r>
            <a:r>
              <a:rPr b="0" i="0" lang="en-US" sz="1400" u="sng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In the top-right corner, click on “</a:t>
            </a:r>
            <a:r>
              <a:rPr b="0" i="0" lang="en-US" sz="1400" u="sng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Fork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” --&gt; </a:t>
            </a:r>
            <a:r>
              <a:rPr lang="en-US">
                <a:solidFill>
                  <a:srgbClr val="B7B7B7"/>
                </a:solidFill>
              </a:rPr>
              <a:t>“Create a new fork”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Keep the “Repository name” and “Description” fields unchanged</a:t>
            </a:r>
            <a:endParaRPr>
              <a:solidFill>
                <a:srgbClr val="0C5ADB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5ADB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Click “Create fork”</a:t>
            </a:r>
            <a:endParaRPr>
              <a:solidFill>
                <a:srgbClr val="0C5ADB"/>
              </a:solidFill>
            </a:endParaRPr>
          </a:p>
        </p:txBody>
      </p:sp>
      <p:pic>
        <p:nvPicPr>
          <p:cNvPr id="632" name="Google Shape;632;p55"/>
          <p:cNvPicPr preferRelativeResize="0"/>
          <p:nvPr/>
        </p:nvPicPr>
        <p:blipFill rotWithShape="1">
          <a:blip r:embed="rId10">
            <a:alphaModFix/>
          </a:blip>
          <a:srcRect b="99" l="0" r="0" t="109"/>
          <a:stretch/>
        </p:blipFill>
        <p:spPr>
          <a:xfrm>
            <a:off x="6069950" y="1300550"/>
            <a:ext cx="2921649" cy="2241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4" name="Google Shape;634;p55"/>
          <p:cNvSpPr txBox="1"/>
          <p:nvPr>
            <p:ph idx="4294967295" type="title"/>
          </p:nvPr>
        </p:nvSpPr>
        <p:spPr>
          <a:xfrm>
            <a:off x="463700" y="589825"/>
            <a:ext cx="6842100" cy="429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020">
                <a:solidFill>
                  <a:srgbClr val="1A9988"/>
                </a:solidFill>
                <a:highlight>
                  <a:schemeClr val="lt1"/>
                </a:highlight>
              </a:rPr>
              <a:t>Navigate a GitHub Repository -  Create a Fork </a:t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5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6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644" name="Google Shape;644;p56"/>
          <p:cNvSpPr txBox="1"/>
          <p:nvPr/>
        </p:nvSpPr>
        <p:spPr>
          <a:xfrm>
            <a:off x="341650" y="1148150"/>
            <a:ext cx="59826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5ADB"/>
                </a:solidFill>
              </a:rPr>
              <a:t>              Any public Git repository can be </a:t>
            </a:r>
            <a:r>
              <a:rPr i="1" lang="en-US">
                <a:solidFill>
                  <a:srgbClr val="0C5ADB"/>
                </a:solidFill>
              </a:rPr>
              <a:t>fork</a:t>
            </a:r>
            <a:r>
              <a:rPr lang="en-US">
                <a:solidFill>
                  <a:srgbClr val="0C5ADB"/>
                </a:solidFill>
              </a:rPr>
              <a:t>ed or </a:t>
            </a:r>
            <a:r>
              <a:rPr i="1" lang="en-US">
                <a:solidFill>
                  <a:srgbClr val="0C5ADB"/>
                </a:solidFill>
              </a:rPr>
              <a:t>clone</a:t>
            </a:r>
            <a:r>
              <a:rPr lang="en-US">
                <a:solidFill>
                  <a:srgbClr val="0C5ADB"/>
                </a:solidFill>
              </a:rPr>
              <a:t>d. </a:t>
            </a:r>
            <a:endParaRPr>
              <a:solidFill>
                <a:srgbClr val="0C5AD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b="1" lang="en-US">
                <a:solidFill>
                  <a:srgbClr val="B7B7B7"/>
                </a:solidFill>
              </a:rPr>
              <a:t>fork</a:t>
            </a:r>
            <a:r>
              <a:rPr lang="en-US">
                <a:solidFill>
                  <a:srgbClr val="B7B7B7"/>
                </a:solidFill>
              </a:rPr>
              <a:t>: a  completely independent copy of Git repository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b="1" lang="en-US">
                <a:solidFill>
                  <a:srgbClr val="B7B7B7"/>
                </a:solidFill>
              </a:rPr>
              <a:t>clone</a:t>
            </a:r>
            <a:r>
              <a:rPr lang="en-US">
                <a:solidFill>
                  <a:srgbClr val="B7B7B7"/>
                </a:solidFill>
              </a:rPr>
              <a:t>: a linked copy that remains synchronized with the target/remote repo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-US">
                <a:solidFill>
                  <a:srgbClr val="B7B7B7"/>
                </a:solidFill>
              </a:rPr>
              <a:t>Navigate to </a:t>
            </a:r>
            <a:r>
              <a:rPr lang="en-US" u="sng">
                <a:solidFill>
                  <a:srgbClr val="B7B7B7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Look through the </a:t>
            </a:r>
            <a:r>
              <a:rPr b="1" lang="en-US">
                <a:solidFill>
                  <a:srgbClr val="B7B7B7"/>
                </a:solidFill>
              </a:rPr>
              <a:t>I</a:t>
            </a:r>
            <a:r>
              <a:rPr b="1" i="0" lang="en-US" sz="1400" u="none" cap="none" strike="noStrike">
                <a:solidFill>
                  <a:srgbClr val="B7B7B7"/>
                </a:solidFill>
              </a:rPr>
              <a:t>ssues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>
                <a:solidFill>
                  <a:srgbClr val="B7B7B7"/>
                </a:solidFill>
              </a:rPr>
              <a:t>P</a:t>
            </a:r>
            <a:r>
              <a:rPr b="1" i="0" lang="en-US" sz="1400" u="none" cap="none" strike="noStrike">
                <a:solidFill>
                  <a:srgbClr val="B7B7B7"/>
                </a:solidFill>
              </a:rPr>
              <a:t>ull requests</a:t>
            </a:r>
            <a:endParaRPr b="1"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Hop onto the </a:t>
            </a:r>
            <a:r>
              <a:rPr b="1" lang="en-US">
                <a:solidFill>
                  <a:srgbClr val="B7B7B7"/>
                </a:solidFill>
              </a:rPr>
              <a:t>D</a:t>
            </a:r>
            <a:r>
              <a:rPr b="1" i="0" lang="en-US" sz="1400" u="none" cap="none" strike="noStrike">
                <a:solidFill>
                  <a:srgbClr val="B7B7B7"/>
                </a:solidFill>
              </a:rPr>
              <a:t>iscussions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 and reply to a thread</a:t>
            </a:r>
            <a:endParaRPr>
              <a:solidFill>
                <a:srgbClr val="B7B7B7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Create your own fork of the repository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Navigate to the main repository page by clicking on “</a:t>
            </a:r>
            <a:r>
              <a:rPr b="0" i="0" lang="en-US" sz="1400" u="sng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In the top-right corner, click on “</a:t>
            </a:r>
            <a:r>
              <a:rPr b="0" i="0" lang="en-US" sz="1400" u="sng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Fork</a:t>
            </a: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” --&gt; </a:t>
            </a:r>
            <a:r>
              <a:rPr lang="en-US">
                <a:solidFill>
                  <a:srgbClr val="B7B7B7"/>
                </a:solidFill>
              </a:rPr>
              <a:t>“Create a new fork”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Keep the “Repository name” and “Description” fields unchanged</a:t>
            </a:r>
            <a:endParaRPr>
              <a:solidFill>
                <a:srgbClr val="B7B7B7"/>
              </a:solidFill>
            </a:endParaRPr>
          </a:p>
          <a:p>
            <a:pPr indent="-342900" lvl="0" marL="6826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Click “Create fork”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645" name="Google Shape;645;p56"/>
          <p:cNvPicPr preferRelativeResize="0"/>
          <p:nvPr/>
        </p:nvPicPr>
        <p:blipFill rotWithShape="1">
          <a:blip r:embed="rId10">
            <a:alphaModFix/>
          </a:blip>
          <a:srcRect b="99" l="0" r="0" t="109"/>
          <a:stretch/>
        </p:blipFill>
        <p:spPr>
          <a:xfrm>
            <a:off x="6069950" y="1300550"/>
            <a:ext cx="2921648" cy="22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7" name="Google Shape;647;p56"/>
          <p:cNvSpPr txBox="1"/>
          <p:nvPr>
            <p:ph idx="4294967295" type="title"/>
          </p:nvPr>
        </p:nvSpPr>
        <p:spPr>
          <a:xfrm>
            <a:off x="463700" y="589825"/>
            <a:ext cx="6842100" cy="429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020">
                <a:solidFill>
                  <a:srgbClr val="1A9988"/>
                </a:solidFill>
                <a:highlight>
                  <a:schemeClr val="lt1"/>
                </a:highlight>
              </a:rPr>
              <a:t>Navigate a GitHub Repository -  Create a Fork </a:t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20">
              <a:solidFill>
                <a:srgbClr val="1A9988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81650" y="1336425"/>
            <a:ext cx="8131500" cy="3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700"/>
              <a:buChar char="●"/>
            </a:pPr>
            <a:r>
              <a:rPr b="1" lang="en-US" sz="1700">
                <a:solidFill>
                  <a:srgbClr val="0C5ADB"/>
                </a:solidFill>
              </a:rPr>
              <a:t>Git</a:t>
            </a:r>
            <a:r>
              <a:rPr lang="en-US" sz="1700">
                <a:solidFill>
                  <a:srgbClr val="0C5ADB"/>
                </a:solidFill>
              </a:rPr>
              <a:t>: A program; a free, open-source version control system</a:t>
            </a:r>
            <a:endParaRPr sz="1700">
              <a:solidFill>
                <a:srgbClr val="0C5ADB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700"/>
              <a:buChar char="●"/>
            </a:pPr>
            <a:r>
              <a:rPr b="1" lang="en-US" sz="1700">
                <a:solidFill>
                  <a:srgbClr val="0C5ADB"/>
                </a:solidFill>
              </a:rPr>
              <a:t>Version control system </a:t>
            </a:r>
            <a:r>
              <a:rPr lang="en-US" sz="1700">
                <a:solidFill>
                  <a:srgbClr val="0C5ADB"/>
                </a:solidFill>
              </a:rPr>
              <a:t>(VCS): software providing management of changes to computer programs, documentation, web sites, etc. </a:t>
            </a:r>
            <a:endParaRPr sz="1700">
              <a:solidFill>
                <a:srgbClr val="0C5ADB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700"/>
              <a:buChar char="●"/>
            </a:pPr>
            <a:r>
              <a:rPr b="1" lang="en-US" sz="1700">
                <a:solidFill>
                  <a:srgbClr val="0C5ADB"/>
                </a:solidFill>
              </a:rPr>
              <a:t>GitHub</a:t>
            </a:r>
            <a:r>
              <a:rPr lang="en-US" sz="1700">
                <a:solidFill>
                  <a:srgbClr val="0C5ADB"/>
                </a:solidFill>
              </a:rPr>
              <a:t> (github.com): The host website for many free and open-source repositories, including numerous ones by NOAA</a:t>
            </a:r>
            <a:endParaRPr sz="1700">
              <a:solidFill>
                <a:srgbClr val="0C5ADB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700"/>
              <a:buChar char="●"/>
            </a:pPr>
            <a:r>
              <a:rPr b="1" lang="en-US" sz="1700">
                <a:solidFill>
                  <a:srgbClr val="0C5ADB"/>
                </a:solidFill>
              </a:rPr>
              <a:t>Repository </a:t>
            </a:r>
            <a:r>
              <a:rPr lang="en-US" sz="1700">
                <a:solidFill>
                  <a:srgbClr val="0C5ADB"/>
                </a:solidFill>
              </a:rPr>
              <a:t>(repo): a set of code, documents, website(s), etc., that are version controlled</a:t>
            </a:r>
            <a:endParaRPr sz="1700">
              <a:solidFill>
                <a:srgbClr val="0C5ADB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700"/>
              <a:buChar char="●"/>
            </a:pPr>
            <a:r>
              <a:rPr b="1" lang="en-US" sz="1700">
                <a:solidFill>
                  <a:srgbClr val="0C5ADB"/>
                </a:solidFill>
              </a:rPr>
              <a:t>Branch</a:t>
            </a:r>
            <a:r>
              <a:rPr lang="en-US" sz="1700">
                <a:solidFill>
                  <a:srgbClr val="0C5ADB"/>
                </a:solidFill>
              </a:rPr>
              <a:t>: a working version of a repository with its own change history</a:t>
            </a:r>
            <a:endParaRPr sz="1700">
              <a:solidFill>
                <a:srgbClr val="0C5ADB"/>
              </a:solidFill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7" name="Google Shape;107;p17"/>
          <p:cNvSpPr txBox="1"/>
          <p:nvPr>
            <p:ph type="title"/>
          </p:nvPr>
        </p:nvSpPr>
        <p:spPr>
          <a:xfrm>
            <a:off x="381650" y="545175"/>
            <a:ext cx="5918400" cy="903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0">
                <a:solidFill>
                  <a:srgbClr val="1A9988"/>
                </a:solidFill>
              </a:rPr>
              <a:t>Part 1.</a:t>
            </a:r>
            <a:endParaRPr b="1" sz="2620">
              <a:solidFill>
                <a:srgbClr val="1A998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2672"/>
              <a:buFont typeface="Arial"/>
              <a:buNone/>
            </a:pPr>
            <a:r>
              <a:rPr b="1" lang="en-US" sz="2320">
                <a:solidFill>
                  <a:srgbClr val="1A9988"/>
                </a:solidFill>
              </a:rPr>
              <a:t>Basic Git Terms and Concepts</a:t>
            </a:r>
            <a:endParaRPr b="1" sz="2320">
              <a:solidFill>
                <a:srgbClr val="1A9988"/>
              </a:solidFill>
            </a:endParaRPr>
          </a:p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6436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620">
                <a:solidFill>
                  <a:srgbClr val="1A9988"/>
                </a:solidFill>
              </a:rPr>
              <a:t>Basic</a:t>
            </a:r>
            <a:r>
              <a:rPr b="1" lang="en-US" sz="2620">
                <a:solidFill>
                  <a:srgbClr val="1A9988"/>
                </a:solidFill>
              </a:rPr>
              <a:t> Local Git Commands (git + &lt;command&gt;)</a:t>
            </a:r>
            <a:endParaRPr b="1" sz="2620">
              <a:solidFill>
                <a:srgbClr val="1A9988"/>
              </a:solidFill>
            </a:endParaRPr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418050" y="1216350"/>
            <a:ext cx="8307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config</a:t>
            </a:r>
            <a:r>
              <a:rPr lang="en-US" sz="1600">
                <a:solidFill>
                  <a:srgbClr val="0C5ADB"/>
                </a:solidFill>
              </a:rPr>
              <a:t>:</a:t>
            </a:r>
            <a:r>
              <a:rPr lang="en-US" sz="1600">
                <a:solidFill>
                  <a:srgbClr val="0C5ADB"/>
                </a:solidFill>
              </a:rPr>
              <a:t>  configure your git experience 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init</a:t>
            </a:r>
            <a:r>
              <a:rPr lang="en-US" sz="1600">
                <a:solidFill>
                  <a:srgbClr val="0C5ADB"/>
                </a:solidFill>
              </a:rPr>
              <a:t>:</a:t>
            </a:r>
            <a:r>
              <a:rPr lang="en-US" sz="1600">
                <a:solidFill>
                  <a:srgbClr val="0C5ADB"/>
                </a:solidFill>
              </a:rPr>
              <a:t>  create a new local repository in the existing directory tracked by git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add:</a:t>
            </a:r>
            <a:r>
              <a:rPr lang="en-US" sz="1600">
                <a:solidFill>
                  <a:srgbClr val="0C5ADB"/>
                </a:solidFill>
              </a:rPr>
              <a:t>  add files to be tracked by git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commit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>
                <a:solidFill>
                  <a:srgbClr val="0C5ADB"/>
                </a:solidFill>
              </a:rPr>
              <a:t> save changes you have made to the repository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branch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>
                <a:solidFill>
                  <a:srgbClr val="0C5ADB"/>
                </a:solidFill>
              </a:rPr>
              <a:t> verify a current branch, copy the current branch to create a new one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checkout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>
                <a:solidFill>
                  <a:srgbClr val="0C5ADB"/>
                </a:solidFill>
              </a:rPr>
              <a:t> check out a specific branch within a repository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log:</a:t>
            </a:r>
            <a:r>
              <a:rPr lang="en-US" sz="1600">
                <a:solidFill>
                  <a:srgbClr val="0C5ADB"/>
                </a:solidFill>
              </a:rPr>
              <a:t> show recorded (committed) change history to the repository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status: </a:t>
            </a:r>
            <a:r>
              <a:rPr lang="en-US" sz="1600">
                <a:solidFill>
                  <a:srgbClr val="0C5ADB"/>
                </a:solidFill>
              </a:rPr>
              <a:t> show changes to the repository since the recent commit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diff</a:t>
            </a:r>
            <a:r>
              <a:rPr lang="en-US" sz="1600">
                <a:solidFill>
                  <a:srgbClr val="0C5ADB"/>
                </a:solidFill>
              </a:rPr>
              <a:t>:  show local file/line-by-line changes to the repository since the recent commit</a:t>
            </a:r>
            <a:endParaRPr sz="1600">
              <a:solidFill>
                <a:srgbClr val="0C5ADB"/>
              </a:solidFill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-61675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-61675"/>
            <a:ext cx="9188352" cy="8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>
            <p:ph type="title"/>
          </p:nvPr>
        </p:nvSpPr>
        <p:spPr>
          <a:xfrm>
            <a:off x="301125" y="642197"/>
            <a:ext cx="5098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020">
                <a:solidFill>
                  <a:srgbClr val="1A9988"/>
                </a:solidFill>
              </a:rPr>
              <a:t>Common Local Git Commands</a:t>
            </a:r>
            <a:endParaRPr b="1" sz="2020">
              <a:solidFill>
                <a:srgbClr val="1A9988"/>
              </a:solidFill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6">
            <a:alphaModFix/>
          </a:blip>
          <a:srcRect b="0" l="0" r="21327" t="0"/>
          <a:stretch/>
        </p:blipFill>
        <p:spPr>
          <a:xfrm>
            <a:off x="4478825" y="1072100"/>
            <a:ext cx="4520150" cy="18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7">
            <a:alphaModFix/>
          </a:blip>
          <a:srcRect b="0" l="0" r="16345" t="0"/>
          <a:stretch/>
        </p:blipFill>
        <p:spPr>
          <a:xfrm>
            <a:off x="4478825" y="3011525"/>
            <a:ext cx="4520150" cy="1340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" name="Google Shape;133;p19"/>
          <p:cNvSpPr/>
          <p:nvPr/>
        </p:nvSpPr>
        <p:spPr>
          <a:xfrm>
            <a:off x="4637625" y="993525"/>
            <a:ext cx="910200" cy="3042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78125" y="993525"/>
            <a:ext cx="4407900" cy="3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Char char="●"/>
            </a:pPr>
            <a:r>
              <a:rPr b="1" lang="en-US">
                <a:solidFill>
                  <a:srgbClr val="0C5ADB"/>
                </a:solidFill>
              </a:rPr>
              <a:t>config</a:t>
            </a:r>
            <a:r>
              <a:rPr lang="en-US">
                <a:solidFill>
                  <a:srgbClr val="0C5ADB"/>
                </a:solidFill>
              </a:rPr>
              <a:t>: configure your git experience </a:t>
            </a:r>
            <a:endParaRPr>
              <a:solidFill>
                <a:srgbClr val="0C5ADB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init</a:t>
            </a:r>
            <a:r>
              <a:rPr lang="en-US">
                <a:solidFill>
                  <a:srgbClr val="CCCCCC"/>
                </a:solidFill>
              </a:rPr>
              <a:t>: create a new local repository in the existing directory tracked by git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add: </a:t>
            </a:r>
            <a:r>
              <a:rPr lang="en-US">
                <a:solidFill>
                  <a:srgbClr val="CCCCCC"/>
                </a:solidFill>
              </a:rPr>
              <a:t>add files to be tracked by git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commit</a:t>
            </a:r>
            <a:r>
              <a:rPr lang="en-US">
                <a:solidFill>
                  <a:srgbClr val="CCCCCC"/>
                </a:solidFill>
              </a:rPr>
              <a:t>: save changes made to the repo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branch</a:t>
            </a:r>
            <a:r>
              <a:rPr lang="en-US">
                <a:solidFill>
                  <a:srgbClr val="CCCCCC"/>
                </a:solidFill>
              </a:rPr>
              <a:t>: verify a current branch, copy the current branch to create a new one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checkout</a:t>
            </a:r>
            <a:r>
              <a:rPr lang="en-US">
                <a:solidFill>
                  <a:srgbClr val="CCCCCC"/>
                </a:solidFill>
              </a:rPr>
              <a:t>: check out a specific branch 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log: </a:t>
            </a:r>
            <a:r>
              <a:rPr lang="en-US">
                <a:solidFill>
                  <a:srgbClr val="CCCCCC"/>
                </a:solidFill>
              </a:rPr>
              <a:t>show recorded (committed) change history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status: </a:t>
            </a:r>
            <a:r>
              <a:rPr lang="en-US">
                <a:solidFill>
                  <a:srgbClr val="CCCCCC"/>
                </a:solidFill>
              </a:rPr>
              <a:t>show changes to repository since the recent commit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diff</a:t>
            </a:r>
            <a:r>
              <a:rPr lang="en-US">
                <a:solidFill>
                  <a:srgbClr val="CCCCCC"/>
                </a:solidFill>
              </a:rPr>
              <a:t>: show local file/line-by-line changes to the repository since the recent commit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-61675"/>
            <a:ext cx="9188352" cy="8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type="title"/>
          </p:nvPr>
        </p:nvSpPr>
        <p:spPr>
          <a:xfrm>
            <a:off x="301125" y="642197"/>
            <a:ext cx="5098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020">
                <a:solidFill>
                  <a:srgbClr val="1A9988"/>
                </a:solidFill>
              </a:rPr>
              <a:t>Common Local Git Commands</a:t>
            </a:r>
            <a:endParaRPr b="1" sz="2020">
              <a:solidFill>
                <a:srgbClr val="1A9988"/>
              </a:solidFill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4775" y="1375738"/>
            <a:ext cx="4695451" cy="2600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7" name="Google Shape;147;p20"/>
          <p:cNvSpPr/>
          <p:nvPr/>
        </p:nvSpPr>
        <p:spPr>
          <a:xfrm>
            <a:off x="6225150" y="1575600"/>
            <a:ext cx="730200" cy="2679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>
            <p:ph idx="1" type="body"/>
          </p:nvPr>
        </p:nvSpPr>
        <p:spPr>
          <a:xfrm>
            <a:off x="78125" y="993525"/>
            <a:ext cx="4407900" cy="3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config</a:t>
            </a:r>
            <a:r>
              <a:rPr lang="en-US">
                <a:solidFill>
                  <a:srgbClr val="CCCCCC"/>
                </a:solidFill>
              </a:rPr>
              <a:t>: configure your git experience 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Char char="●"/>
            </a:pPr>
            <a:r>
              <a:rPr b="1" lang="en-US">
                <a:solidFill>
                  <a:srgbClr val="0C5ADB"/>
                </a:solidFill>
              </a:rPr>
              <a:t>init</a:t>
            </a:r>
            <a:r>
              <a:rPr lang="en-US">
                <a:solidFill>
                  <a:srgbClr val="0C5ADB"/>
                </a:solidFill>
              </a:rPr>
              <a:t>: create a new local repository in the existing directory tracked by git</a:t>
            </a:r>
            <a:endParaRPr>
              <a:solidFill>
                <a:srgbClr val="0C5ADB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add: </a:t>
            </a:r>
            <a:r>
              <a:rPr lang="en-US">
                <a:solidFill>
                  <a:srgbClr val="CCCCCC"/>
                </a:solidFill>
              </a:rPr>
              <a:t>add files to be tracked by git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commit</a:t>
            </a:r>
            <a:r>
              <a:rPr lang="en-US">
                <a:solidFill>
                  <a:srgbClr val="CCCCCC"/>
                </a:solidFill>
              </a:rPr>
              <a:t>: save changes made to the repo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branch</a:t>
            </a:r>
            <a:r>
              <a:rPr lang="en-US">
                <a:solidFill>
                  <a:srgbClr val="CCCCCC"/>
                </a:solidFill>
              </a:rPr>
              <a:t>: verify a current branch, copy the current branch to create a new one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checkout</a:t>
            </a:r>
            <a:r>
              <a:rPr lang="en-US">
                <a:solidFill>
                  <a:srgbClr val="CCCCCC"/>
                </a:solidFill>
              </a:rPr>
              <a:t>: check out a specific branch 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log: </a:t>
            </a:r>
            <a:r>
              <a:rPr lang="en-US">
                <a:solidFill>
                  <a:srgbClr val="CCCCCC"/>
                </a:solidFill>
              </a:rPr>
              <a:t>show recorded (committed) change history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status: </a:t>
            </a:r>
            <a:r>
              <a:rPr lang="en-US">
                <a:solidFill>
                  <a:srgbClr val="CCCCCC"/>
                </a:solidFill>
              </a:rPr>
              <a:t>show changes to repository since the recent commit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diff</a:t>
            </a:r>
            <a:r>
              <a:rPr lang="en-US">
                <a:solidFill>
                  <a:srgbClr val="CCCCCC"/>
                </a:solidFill>
              </a:rPr>
              <a:t>: show local file/line-by-line changes to the repository since the recent commit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49" name="Google Shape;14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-61675"/>
            <a:ext cx="9188352" cy="8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>
            <p:ph type="title"/>
          </p:nvPr>
        </p:nvSpPr>
        <p:spPr>
          <a:xfrm>
            <a:off x="301125" y="642197"/>
            <a:ext cx="5098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020">
                <a:solidFill>
                  <a:srgbClr val="1A9988"/>
                </a:solidFill>
              </a:rPr>
              <a:t>Common Local Git Commands</a:t>
            </a:r>
            <a:endParaRPr b="1" sz="2020">
              <a:solidFill>
                <a:srgbClr val="1A9988"/>
              </a:solidFill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6">
            <a:alphaModFix/>
          </a:blip>
          <a:srcRect b="77398" l="0" r="0" t="0"/>
          <a:stretch/>
        </p:blipFill>
        <p:spPr>
          <a:xfrm>
            <a:off x="4501500" y="1732473"/>
            <a:ext cx="4434425" cy="5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/>
          <p:nvPr/>
        </p:nvSpPr>
        <p:spPr>
          <a:xfrm>
            <a:off x="6267400" y="2023525"/>
            <a:ext cx="483000" cy="2754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 txBox="1"/>
          <p:nvPr>
            <p:ph idx="1" type="body"/>
          </p:nvPr>
        </p:nvSpPr>
        <p:spPr>
          <a:xfrm>
            <a:off x="78125" y="993525"/>
            <a:ext cx="4407900" cy="3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config</a:t>
            </a:r>
            <a:r>
              <a:rPr lang="en-US">
                <a:solidFill>
                  <a:srgbClr val="CCCCCC"/>
                </a:solidFill>
              </a:rPr>
              <a:t>: configure your git experience 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init</a:t>
            </a:r>
            <a:r>
              <a:rPr lang="en-US">
                <a:solidFill>
                  <a:srgbClr val="CCCCCC"/>
                </a:solidFill>
              </a:rPr>
              <a:t>: create a new local repository in the existing directory tracked by git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00"/>
              <a:buChar char="●"/>
            </a:pPr>
            <a:r>
              <a:rPr b="1" lang="en-US">
                <a:solidFill>
                  <a:srgbClr val="0C5ADB"/>
                </a:solidFill>
              </a:rPr>
              <a:t>add: </a:t>
            </a:r>
            <a:r>
              <a:rPr lang="en-US">
                <a:solidFill>
                  <a:srgbClr val="0C5ADB"/>
                </a:solidFill>
              </a:rPr>
              <a:t>add files to be tracked by git</a:t>
            </a:r>
            <a:endParaRPr>
              <a:solidFill>
                <a:srgbClr val="0C5ADB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commit</a:t>
            </a:r>
            <a:r>
              <a:rPr lang="en-US">
                <a:solidFill>
                  <a:srgbClr val="CCCCCC"/>
                </a:solidFill>
              </a:rPr>
              <a:t>: save changes made to the repo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branch</a:t>
            </a:r>
            <a:r>
              <a:rPr lang="en-US">
                <a:solidFill>
                  <a:srgbClr val="CCCCCC"/>
                </a:solidFill>
              </a:rPr>
              <a:t>: verify a current branch, copy the current branch to create a new one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checkout</a:t>
            </a:r>
            <a:r>
              <a:rPr lang="en-US">
                <a:solidFill>
                  <a:srgbClr val="CCCCCC"/>
                </a:solidFill>
              </a:rPr>
              <a:t>: check out a specific branch 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log: </a:t>
            </a:r>
            <a:r>
              <a:rPr lang="en-US">
                <a:solidFill>
                  <a:srgbClr val="CCCCCC"/>
                </a:solidFill>
              </a:rPr>
              <a:t>show recorded (committed) change history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status: </a:t>
            </a:r>
            <a:r>
              <a:rPr lang="en-US">
                <a:solidFill>
                  <a:srgbClr val="CCCCCC"/>
                </a:solidFill>
              </a:rPr>
              <a:t>show changes to repository since the recent commit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b="1" lang="en-US">
                <a:solidFill>
                  <a:srgbClr val="CCCCCC"/>
                </a:solidFill>
              </a:rPr>
              <a:t>diff</a:t>
            </a:r>
            <a:r>
              <a:rPr lang="en-US">
                <a:solidFill>
                  <a:srgbClr val="CCCCCC"/>
                </a:solidFill>
              </a:rPr>
              <a:t>: show local file/line-by-line changes to the repository since the recent commit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63" name="Google Shape;16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